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7"/>
  </p:notesMasterIdLst>
  <p:sldIdLst>
    <p:sldId id="256" r:id="rId2"/>
    <p:sldId id="257" r:id="rId3"/>
    <p:sldId id="259" r:id="rId4"/>
    <p:sldId id="301" r:id="rId5"/>
    <p:sldId id="260" r:id="rId6"/>
    <p:sldId id="261" r:id="rId7"/>
    <p:sldId id="262" r:id="rId8"/>
    <p:sldId id="263" r:id="rId9"/>
    <p:sldId id="304" r:id="rId10"/>
    <p:sldId id="305" r:id="rId11"/>
    <p:sldId id="265" r:id="rId12"/>
    <p:sldId id="266" r:id="rId13"/>
    <p:sldId id="277" r:id="rId14"/>
    <p:sldId id="267" r:id="rId15"/>
    <p:sldId id="268" r:id="rId16"/>
    <p:sldId id="269" r:id="rId17"/>
    <p:sldId id="270" r:id="rId18"/>
    <p:sldId id="271" r:id="rId19"/>
    <p:sldId id="272" r:id="rId20"/>
    <p:sldId id="306" r:id="rId21"/>
    <p:sldId id="273" r:id="rId22"/>
    <p:sldId id="274" r:id="rId23"/>
    <p:sldId id="275"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307" r:id="rId37"/>
    <p:sldId id="290" r:id="rId38"/>
    <p:sldId id="291" r:id="rId39"/>
    <p:sldId id="292" r:id="rId40"/>
    <p:sldId id="293" r:id="rId41"/>
    <p:sldId id="294" r:id="rId42"/>
    <p:sldId id="295" r:id="rId43"/>
    <p:sldId id="296" r:id="rId44"/>
    <p:sldId id="297" r:id="rId45"/>
    <p:sldId id="298" r:id="rId46"/>
    <p:sldId id="299" r:id="rId47"/>
    <p:sldId id="300" r:id="rId48"/>
    <p:sldId id="308" r:id="rId49"/>
    <p:sldId id="309" r:id="rId50"/>
    <p:sldId id="310" r:id="rId51"/>
    <p:sldId id="311" r:id="rId52"/>
    <p:sldId id="312" r:id="rId53"/>
    <p:sldId id="313" r:id="rId54"/>
    <p:sldId id="314" r:id="rId55"/>
    <p:sldId id="316" r:id="rId56"/>
    <p:sldId id="317" r:id="rId57"/>
    <p:sldId id="318" r:id="rId58"/>
    <p:sldId id="319" r:id="rId59"/>
    <p:sldId id="320" r:id="rId60"/>
    <p:sldId id="321" r:id="rId61"/>
    <p:sldId id="322" r:id="rId62"/>
    <p:sldId id="323" r:id="rId63"/>
    <p:sldId id="324" r:id="rId64"/>
    <p:sldId id="325" r:id="rId65"/>
    <p:sldId id="326" r:id="rId6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7C31A72-658E-4A57-8FD6-81AE839F4EDA}">
          <p14:sldIdLst>
            <p14:sldId id="256"/>
            <p14:sldId id="257"/>
            <p14:sldId id="259"/>
          </p14:sldIdLst>
        </p14:section>
        <p14:section name="Part II - Section 1" id="{9C19E7B9-FB86-4E4A-897A-D47B83DF5457}">
          <p14:sldIdLst>
            <p14:sldId id="301"/>
            <p14:sldId id="260"/>
            <p14:sldId id="261"/>
            <p14:sldId id="262"/>
            <p14:sldId id="263"/>
          </p14:sldIdLst>
        </p14:section>
        <p14:section name="Part II - Section 2" id="{03B0E1A7-49D7-4CCF-A612-0E0C0B4960B9}">
          <p14:sldIdLst>
            <p14:sldId id="304"/>
            <p14:sldId id="305"/>
            <p14:sldId id="265"/>
            <p14:sldId id="266"/>
            <p14:sldId id="277"/>
            <p14:sldId id="267"/>
            <p14:sldId id="268"/>
            <p14:sldId id="269"/>
            <p14:sldId id="270"/>
            <p14:sldId id="271"/>
            <p14:sldId id="272"/>
          </p14:sldIdLst>
        </p14:section>
        <p14:section name="Part II - Section 3" id="{49641E63-BF06-4F82-82B8-1A1ECA0A6B6A}">
          <p14:sldIdLst>
            <p14:sldId id="306"/>
            <p14:sldId id="273"/>
            <p14:sldId id="274"/>
            <p14:sldId id="275"/>
            <p14:sldId id="278"/>
            <p14:sldId id="279"/>
            <p14:sldId id="280"/>
            <p14:sldId id="281"/>
            <p14:sldId id="282"/>
            <p14:sldId id="283"/>
            <p14:sldId id="284"/>
            <p14:sldId id="285"/>
            <p14:sldId id="286"/>
            <p14:sldId id="287"/>
            <p14:sldId id="288"/>
            <p14:sldId id="289"/>
          </p14:sldIdLst>
        </p14:section>
        <p14:section name="Part II - Section 4" id="{125BBB7F-4EBC-4B71-849B-978F82D2427A}">
          <p14:sldIdLst>
            <p14:sldId id="307"/>
            <p14:sldId id="290"/>
            <p14:sldId id="291"/>
            <p14:sldId id="292"/>
            <p14:sldId id="293"/>
            <p14:sldId id="294"/>
            <p14:sldId id="295"/>
            <p14:sldId id="296"/>
            <p14:sldId id="297"/>
            <p14:sldId id="298"/>
            <p14:sldId id="299"/>
            <p14:sldId id="300"/>
            <p14:sldId id="308"/>
            <p14:sldId id="309"/>
            <p14:sldId id="310"/>
            <p14:sldId id="311"/>
            <p14:sldId id="312"/>
            <p14:sldId id="313"/>
            <p14:sldId id="314"/>
          </p14:sldIdLst>
        </p14:section>
        <p14:section name="Part II - Section 5" id="{18249AE7-344A-C049-9EFA-88998E675475}">
          <p14:sldIdLst>
            <p14:sldId id="316"/>
            <p14:sldId id="317"/>
            <p14:sldId id="318"/>
            <p14:sldId id="319"/>
            <p14:sldId id="320"/>
            <p14:sldId id="321"/>
            <p14:sldId id="322"/>
            <p14:sldId id="323"/>
            <p14:sldId id="324"/>
            <p14:sldId id="325"/>
            <p14:sldId id="32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592" autoAdjust="0"/>
  </p:normalViewPr>
  <p:slideViewPr>
    <p:cSldViewPr>
      <p:cViewPr varScale="1">
        <p:scale>
          <a:sx n="90" d="100"/>
          <a:sy n="90" d="100"/>
        </p:scale>
        <p:origin x="-1608"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356F7AA8-2FC6-4774-B6C5-2858F2C8EA9C}" type="datetimeFigureOut">
              <a:rPr lang="en-US" smtClean="0"/>
              <a:t>12/20/2017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1DFF2A1E-1A2E-4AAF-ADDB-3BC14BEA69B1}" type="slidenum">
              <a:rPr lang="en-US" smtClean="0"/>
              <a:t>‹#›</a:t>
            </a:fld>
            <a:endParaRPr lang="en-US" dirty="0"/>
          </a:p>
        </p:txBody>
      </p:sp>
    </p:spTree>
    <p:extLst>
      <p:ext uri="{BB962C8B-B14F-4D97-AF65-F5344CB8AC3E}">
        <p14:creationId xmlns:p14="http://schemas.microsoft.com/office/powerpoint/2010/main" val="8812718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Anthem Blue Cross:</a:t>
            </a:r>
            <a:r>
              <a:rPr lang="en-US" b="1" baseline="0" dirty="0" smtClean="0"/>
              <a:t> </a:t>
            </a:r>
            <a:r>
              <a:rPr lang="en-US" dirty="0" smtClean="0"/>
              <a:t>Develop strategies for integrating services; coordinating health care services to common patients; share data with WPC; and develop infrastructure to collaborate with other health entities.</a:t>
            </a:r>
          </a:p>
          <a:p>
            <a:r>
              <a:rPr lang="en-US" b="1" dirty="0" smtClean="0"/>
              <a:t>SBC HHSA: </a:t>
            </a:r>
            <a:r>
              <a:rPr lang="en-US" dirty="0" smtClean="0"/>
              <a:t>Provide local WPC pilot administration, oversee and monitor WPC activities and coordinate working relationships with five (5) participating entities and five (5) community partners including reporting and fiscal responsibilities;</a:t>
            </a:r>
            <a:r>
              <a:rPr lang="en-US" baseline="0" dirty="0" smtClean="0"/>
              <a:t> </a:t>
            </a:r>
            <a:r>
              <a:rPr lang="en-US" dirty="0" smtClean="0"/>
              <a:t>Monitor contracts with participating entities and community based organizations;</a:t>
            </a:r>
            <a:r>
              <a:rPr lang="en-US" baseline="0" dirty="0" smtClean="0"/>
              <a:t> </a:t>
            </a:r>
            <a:r>
              <a:rPr lang="en-US" dirty="0" smtClean="0"/>
              <a:t>Coordinate the WPC Leadership Committee and associated planning;</a:t>
            </a:r>
            <a:r>
              <a:rPr lang="en-US" baseline="0" dirty="0" smtClean="0"/>
              <a:t> </a:t>
            </a:r>
            <a:r>
              <a:rPr lang="en-US" dirty="0" smtClean="0"/>
              <a:t>Coordinate Engagement and Coordinated care systems;</a:t>
            </a:r>
            <a:r>
              <a:rPr lang="en-US" baseline="0" dirty="0" smtClean="0"/>
              <a:t> </a:t>
            </a:r>
            <a:r>
              <a:rPr lang="en-US" dirty="0" smtClean="0"/>
              <a:t>Participate in the SCWPCC meetings</a:t>
            </a:r>
          </a:p>
          <a:p>
            <a:r>
              <a:rPr lang="en-US" b="1" dirty="0" smtClean="0"/>
              <a:t>SBCPH:</a:t>
            </a:r>
            <a:r>
              <a:rPr lang="en-US" baseline="0" dirty="0" smtClean="0"/>
              <a:t> Provide leadership and oversight of public health care services, including cross coordination of care amongst WPC entities</a:t>
            </a:r>
          </a:p>
          <a:p>
            <a:r>
              <a:rPr lang="en-US" b="1" baseline="0" dirty="0" smtClean="0"/>
              <a:t>SBCBHRS:</a:t>
            </a:r>
            <a:r>
              <a:rPr lang="en-US" baseline="0" dirty="0" smtClean="0"/>
              <a:t> Provide mental health and substance abuse treatment referrals, coordinate data collection, evaluation, data sharing with other WPC entities</a:t>
            </a:r>
          </a:p>
          <a:p>
            <a:r>
              <a:rPr lang="en-US" b="1" baseline="0" dirty="0" smtClean="0"/>
              <a:t>SBCPD:</a:t>
            </a:r>
            <a:r>
              <a:rPr lang="en-US" baseline="0" dirty="0" smtClean="0"/>
              <a:t> Collaborate with WPC in data sharing, providing referrals and focusing on homeless and persons released from incarceration</a:t>
            </a:r>
          </a:p>
          <a:p>
            <a:r>
              <a:rPr lang="en-US" b="1" baseline="0" dirty="0" smtClean="0"/>
              <a:t>SCHA:</a:t>
            </a:r>
            <a:r>
              <a:rPr lang="en-US" baseline="0" dirty="0" smtClean="0"/>
              <a:t> Coordinate access to Project Based Vouchers for homeless and participate in housing pool. </a:t>
            </a:r>
            <a:endParaRPr lang="en-US" dirty="0" smtClean="0"/>
          </a:p>
          <a:p>
            <a:endParaRPr lang="en-US" dirty="0"/>
          </a:p>
        </p:txBody>
      </p:sp>
      <p:sp>
        <p:nvSpPr>
          <p:cNvPr id="4" name="Slide Number Placeholder 3"/>
          <p:cNvSpPr>
            <a:spLocks noGrp="1"/>
          </p:cNvSpPr>
          <p:nvPr>
            <p:ph type="sldNum" sz="quarter" idx="10"/>
          </p:nvPr>
        </p:nvSpPr>
        <p:spPr/>
        <p:txBody>
          <a:bodyPr/>
          <a:lstStyle/>
          <a:p>
            <a:fld id="{1DFF2A1E-1A2E-4AAF-ADDB-3BC14BEA69B1}" type="slidenum">
              <a:rPr lang="en-US" smtClean="0"/>
              <a:t>7</a:t>
            </a:fld>
            <a:endParaRPr lang="en-US" dirty="0"/>
          </a:p>
        </p:txBody>
      </p:sp>
    </p:spTree>
    <p:extLst>
      <p:ext uri="{BB962C8B-B14F-4D97-AF65-F5344CB8AC3E}">
        <p14:creationId xmlns:p14="http://schemas.microsoft.com/office/powerpoint/2010/main" val="6884321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FF2A1E-1A2E-4AAF-ADDB-3BC14BEA69B1}" type="slidenum">
              <a:rPr lang="en-US" smtClean="0"/>
              <a:t>33</a:t>
            </a:fld>
            <a:endParaRPr lang="en-US" dirty="0"/>
          </a:p>
        </p:txBody>
      </p:sp>
    </p:spTree>
    <p:extLst>
      <p:ext uri="{BB962C8B-B14F-4D97-AF65-F5344CB8AC3E}">
        <p14:creationId xmlns:p14="http://schemas.microsoft.com/office/powerpoint/2010/main" val="15167695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FF2A1E-1A2E-4AAF-ADDB-3BC14BEA69B1}" type="slidenum">
              <a:rPr lang="en-US" smtClean="0"/>
              <a:t>36</a:t>
            </a:fld>
            <a:endParaRPr lang="en-US" dirty="0"/>
          </a:p>
        </p:txBody>
      </p:sp>
    </p:spTree>
    <p:extLst>
      <p:ext uri="{BB962C8B-B14F-4D97-AF65-F5344CB8AC3E}">
        <p14:creationId xmlns:p14="http://schemas.microsoft.com/office/powerpoint/2010/main" val="6975021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FF2A1E-1A2E-4AAF-ADDB-3BC14BEA69B1}" type="slidenum">
              <a:rPr lang="en-US" smtClean="0"/>
              <a:t>43</a:t>
            </a:fld>
            <a:endParaRPr lang="en-US" dirty="0"/>
          </a:p>
        </p:txBody>
      </p:sp>
    </p:spTree>
    <p:extLst>
      <p:ext uri="{BB962C8B-B14F-4D97-AF65-F5344CB8AC3E}">
        <p14:creationId xmlns:p14="http://schemas.microsoft.com/office/powerpoint/2010/main" val="33673193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FF2A1E-1A2E-4AAF-ADDB-3BC14BEA69B1}" type="slidenum">
              <a:rPr lang="en-US" smtClean="0"/>
              <a:t>45</a:t>
            </a:fld>
            <a:endParaRPr lang="en-US" dirty="0"/>
          </a:p>
        </p:txBody>
      </p:sp>
    </p:spTree>
    <p:extLst>
      <p:ext uri="{BB962C8B-B14F-4D97-AF65-F5344CB8AC3E}">
        <p14:creationId xmlns:p14="http://schemas.microsoft.com/office/powerpoint/2010/main" val="17733525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FF2A1E-1A2E-4AAF-ADDB-3BC14BEA69B1}" type="slidenum">
              <a:rPr lang="en-US" smtClean="0"/>
              <a:t>46</a:t>
            </a:fld>
            <a:endParaRPr lang="en-US" dirty="0"/>
          </a:p>
        </p:txBody>
      </p:sp>
    </p:spTree>
    <p:extLst>
      <p:ext uri="{BB962C8B-B14F-4D97-AF65-F5344CB8AC3E}">
        <p14:creationId xmlns:p14="http://schemas.microsoft.com/office/powerpoint/2010/main" val="34233612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FF2A1E-1A2E-4AAF-ADDB-3BC14BEA69B1}" type="slidenum">
              <a:rPr lang="en-US" smtClean="0"/>
              <a:t>51</a:t>
            </a:fld>
            <a:endParaRPr lang="en-US" dirty="0"/>
          </a:p>
        </p:txBody>
      </p:sp>
    </p:spTree>
    <p:extLst>
      <p:ext uri="{BB962C8B-B14F-4D97-AF65-F5344CB8AC3E}">
        <p14:creationId xmlns:p14="http://schemas.microsoft.com/office/powerpoint/2010/main" val="20406107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FF2A1E-1A2E-4AAF-ADDB-3BC14BEA69B1}" type="slidenum">
              <a:rPr lang="en-US" smtClean="0"/>
              <a:t>52</a:t>
            </a:fld>
            <a:endParaRPr lang="en-US" dirty="0"/>
          </a:p>
        </p:txBody>
      </p:sp>
    </p:spTree>
    <p:extLst>
      <p:ext uri="{BB962C8B-B14F-4D97-AF65-F5344CB8AC3E}">
        <p14:creationId xmlns:p14="http://schemas.microsoft.com/office/powerpoint/2010/main" val="20406107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FF2A1E-1A2E-4AAF-ADDB-3BC14BEA69B1}" type="slidenum">
              <a:rPr lang="en-US" smtClean="0"/>
              <a:t>53</a:t>
            </a:fld>
            <a:endParaRPr lang="en-US" dirty="0"/>
          </a:p>
        </p:txBody>
      </p:sp>
    </p:spTree>
    <p:extLst>
      <p:ext uri="{BB962C8B-B14F-4D97-AF65-F5344CB8AC3E}">
        <p14:creationId xmlns:p14="http://schemas.microsoft.com/office/powerpoint/2010/main" val="20406107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FF2A1E-1A2E-4AAF-ADDB-3BC14BEA69B1}" type="slidenum">
              <a:rPr lang="en-US" smtClean="0"/>
              <a:t>54</a:t>
            </a:fld>
            <a:endParaRPr lang="en-US" dirty="0"/>
          </a:p>
        </p:txBody>
      </p:sp>
    </p:spTree>
    <p:extLst>
      <p:ext uri="{BB962C8B-B14F-4D97-AF65-F5344CB8AC3E}">
        <p14:creationId xmlns:p14="http://schemas.microsoft.com/office/powerpoint/2010/main" val="20406107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FF2A1E-1A2E-4AAF-ADDB-3BC14BEA69B1}" type="slidenum">
              <a:rPr lang="en-US" smtClean="0"/>
              <a:t>55</a:t>
            </a:fld>
            <a:endParaRPr lang="en-US" dirty="0"/>
          </a:p>
        </p:txBody>
      </p:sp>
    </p:spTree>
    <p:extLst>
      <p:ext uri="{BB962C8B-B14F-4D97-AF65-F5344CB8AC3E}">
        <p14:creationId xmlns:p14="http://schemas.microsoft.com/office/powerpoint/2010/main" val="6975021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SBCCSWD</a:t>
            </a:r>
            <a:r>
              <a:rPr lang="en-US" dirty="0" smtClean="0"/>
              <a:t>: Coordinate delivery of community services to WPC enrollees and be a community partner in support of WPC</a:t>
            </a:r>
          </a:p>
          <a:p>
            <a:r>
              <a:rPr lang="en-US" b="1" dirty="0" smtClean="0"/>
              <a:t>HHH:</a:t>
            </a:r>
            <a:r>
              <a:rPr lang="en-US" dirty="0" smtClean="0"/>
              <a:t> Hospital Inpatient and Emergency Services, data sharing, health care integration as related to WPC</a:t>
            </a:r>
          </a:p>
          <a:p>
            <a:r>
              <a:rPr lang="en-US" b="1" dirty="0" smtClean="0"/>
              <a:t>SBHF:</a:t>
            </a:r>
            <a:r>
              <a:rPr lang="en-US" dirty="0" smtClean="0"/>
              <a:t> Federal Qualified Health Center to participate in referrals, coordinated care integration, data sharing and act as community partner in support of WPC Pilot</a:t>
            </a:r>
          </a:p>
          <a:p>
            <a:r>
              <a:rPr lang="en-US" b="1" dirty="0" smtClean="0"/>
              <a:t>COC:</a:t>
            </a:r>
            <a:r>
              <a:rPr lang="en-US" baseline="0" dirty="0" smtClean="0"/>
              <a:t> Participate as community partner in support of WPC services to homeless.</a:t>
            </a:r>
          </a:p>
          <a:p>
            <a:r>
              <a:rPr lang="en-US" b="1" baseline="0" dirty="0" smtClean="0"/>
              <a:t>Youth Alliance: </a:t>
            </a:r>
            <a:r>
              <a:rPr lang="en-US" baseline="0" dirty="0" smtClean="0"/>
              <a:t>Participate as a community partner and make referrals and share data with WPC Pilot.</a:t>
            </a:r>
            <a:endParaRPr lang="en-US" dirty="0" smtClean="0"/>
          </a:p>
          <a:p>
            <a:endParaRPr lang="en-US" dirty="0"/>
          </a:p>
        </p:txBody>
      </p:sp>
      <p:sp>
        <p:nvSpPr>
          <p:cNvPr id="4" name="Slide Number Placeholder 3"/>
          <p:cNvSpPr>
            <a:spLocks noGrp="1"/>
          </p:cNvSpPr>
          <p:nvPr>
            <p:ph type="sldNum" sz="quarter" idx="10"/>
          </p:nvPr>
        </p:nvSpPr>
        <p:spPr/>
        <p:txBody>
          <a:bodyPr/>
          <a:lstStyle/>
          <a:p>
            <a:fld id="{1DFF2A1E-1A2E-4AAF-ADDB-3BC14BEA69B1}" type="slidenum">
              <a:rPr lang="en-US" smtClean="0"/>
              <a:t>8</a:t>
            </a:fld>
            <a:endParaRPr lang="en-US" dirty="0"/>
          </a:p>
        </p:txBody>
      </p:sp>
    </p:spTree>
    <p:extLst>
      <p:ext uri="{BB962C8B-B14F-4D97-AF65-F5344CB8AC3E}">
        <p14:creationId xmlns:p14="http://schemas.microsoft.com/office/powerpoint/2010/main" val="14018575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FF2A1E-1A2E-4AAF-ADDB-3BC14BEA69B1}" type="slidenum">
              <a:rPr lang="en-US" smtClean="0"/>
              <a:t>56</a:t>
            </a:fld>
            <a:endParaRPr lang="en-US" dirty="0"/>
          </a:p>
        </p:txBody>
      </p:sp>
    </p:spTree>
    <p:extLst>
      <p:ext uri="{BB962C8B-B14F-4D97-AF65-F5344CB8AC3E}">
        <p14:creationId xmlns:p14="http://schemas.microsoft.com/office/powerpoint/2010/main" val="204061078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FF2A1E-1A2E-4AAF-ADDB-3BC14BEA69B1}" type="slidenum">
              <a:rPr lang="en-US" smtClean="0"/>
              <a:t>57</a:t>
            </a:fld>
            <a:endParaRPr lang="en-US" dirty="0"/>
          </a:p>
        </p:txBody>
      </p:sp>
    </p:spTree>
    <p:extLst>
      <p:ext uri="{BB962C8B-B14F-4D97-AF65-F5344CB8AC3E}">
        <p14:creationId xmlns:p14="http://schemas.microsoft.com/office/powerpoint/2010/main" val="20406107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FF2A1E-1A2E-4AAF-ADDB-3BC14BEA69B1}" type="slidenum">
              <a:rPr lang="en-US" smtClean="0"/>
              <a:t>58</a:t>
            </a:fld>
            <a:endParaRPr lang="en-US" dirty="0"/>
          </a:p>
        </p:txBody>
      </p:sp>
    </p:spTree>
    <p:extLst>
      <p:ext uri="{BB962C8B-B14F-4D97-AF65-F5344CB8AC3E}">
        <p14:creationId xmlns:p14="http://schemas.microsoft.com/office/powerpoint/2010/main" val="20406107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FF2A1E-1A2E-4AAF-ADDB-3BC14BEA69B1}" type="slidenum">
              <a:rPr lang="en-US" smtClean="0"/>
              <a:t>59</a:t>
            </a:fld>
            <a:endParaRPr lang="en-US" dirty="0"/>
          </a:p>
        </p:txBody>
      </p:sp>
    </p:spTree>
    <p:extLst>
      <p:ext uri="{BB962C8B-B14F-4D97-AF65-F5344CB8AC3E}">
        <p14:creationId xmlns:p14="http://schemas.microsoft.com/office/powerpoint/2010/main" val="20406107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FF2A1E-1A2E-4AAF-ADDB-3BC14BEA69B1}" type="slidenum">
              <a:rPr lang="en-US" smtClean="0"/>
              <a:t>60</a:t>
            </a:fld>
            <a:endParaRPr lang="en-US" dirty="0"/>
          </a:p>
        </p:txBody>
      </p:sp>
    </p:spTree>
    <p:extLst>
      <p:ext uri="{BB962C8B-B14F-4D97-AF65-F5344CB8AC3E}">
        <p14:creationId xmlns:p14="http://schemas.microsoft.com/office/powerpoint/2010/main" val="204061078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FF2A1E-1A2E-4AAF-ADDB-3BC14BEA69B1}" type="slidenum">
              <a:rPr lang="en-US" smtClean="0"/>
              <a:t>61</a:t>
            </a:fld>
            <a:endParaRPr lang="en-US" dirty="0"/>
          </a:p>
        </p:txBody>
      </p:sp>
    </p:spTree>
    <p:extLst>
      <p:ext uri="{BB962C8B-B14F-4D97-AF65-F5344CB8AC3E}">
        <p14:creationId xmlns:p14="http://schemas.microsoft.com/office/powerpoint/2010/main" val="204061078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FF2A1E-1A2E-4AAF-ADDB-3BC14BEA69B1}" type="slidenum">
              <a:rPr lang="en-US" smtClean="0"/>
              <a:t>62</a:t>
            </a:fld>
            <a:endParaRPr lang="en-US" dirty="0"/>
          </a:p>
        </p:txBody>
      </p:sp>
    </p:spTree>
    <p:extLst>
      <p:ext uri="{BB962C8B-B14F-4D97-AF65-F5344CB8AC3E}">
        <p14:creationId xmlns:p14="http://schemas.microsoft.com/office/powerpoint/2010/main" val="204061078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FF2A1E-1A2E-4AAF-ADDB-3BC14BEA69B1}" type="slidenum">
              <a:rPr lang="en-US" smtClean="0"/>
              <a:t>63</a:t>
            </a:fld>
            <a:endParaRPr lang="en-US" dirty="0"/>
          </a:p>
        </p:txBody>
      </p:sp>
    </p:spTree>
    <p:extLst>
      <p:ext uri="{BB962C8B-B14F-4D97-AF65-F5344CB8AC3E}">
        <p14:creationId xmlns:p14="http://schemas.microsoft.com/office/powerpoint/2010/main" val="204061078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FF2A1E-1A2E-4AAF-ADDB-3BC14BEA69B1}" type="slidenum">
              <a:rPr lang="en-US" smtClean="0"/>
              <a:t>64</a:t>
            </a:fld>
            <a:endParaRPr lang="en-US" dirty="0"/>
          </a:p>
        </p:txBody>
      </p:sp>
    </p:spTree>
    <p:extLst>
      <p:ext uri="{BB962C8B-B14F-4D97-AF65-F5344CB8AC3E}">
        <p14:creationId xmlns:p14="http://schemas.microsoft.com/office/powerpoint/2010/main" val="204061078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FF2A1E-1A2E-4AAF-ADDB-3BC14BEA69B1}" type="slidenum">
              <a:rPr lang="en-US" smtClean="0"/>
              <a:t>65</a:t>
            </a:fld>
            <a:endParaRPr lang="en-US" dirty="0"/>
          </a:p>
        </p:txBody>
      </p:sp>
    </p:spTree>
    <p:extLst>
      <p:ext uri="{BB962C8B-B14F-4D97-AF65-F5344CB8AC3E}">
        <p14:creationId xmlns:p14="http://schemas.microsoft.com/office/powerpoint/2010/main" val="20406107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FF2A1E-1A2E-4AAF-ADDB-3BC14BEA69B1}" type="slidenum">
              <a:rPr lang="en-US" smtClean="0"/>
              <a:t>10</a:t>
            </a:fld>
            <a:endParaRPr lang="en-US" dirty="0"/>
          </a:p>
        </p:txBody>
      </p:sp>
    </p:spTree>
    <p:extLst>
      <p:ext uri="{BB962C8B-B14F-4D97-AF65-F5344CB8AC3E}">
        <p14:creationId xmlns:p14="http://schemas.microsoft.com/office/powerpoint/2010/main" val="29510167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FF2A1E-1A2E-4AAF-ADDB-3BC14BEA69B1}" type="slidenum">
              <a:rPr lang="en-US" smtClean="0"/>
              <a:t>14</a:t>
            </a:fld>
            <a:endParaRPr lang="en-US" dirty="0"/>
          </a:p>
        </p:txBody>
      </p:sp>
    </p:spTree>
    <p:extLst>
      <p:ext uri="{BB962C8B-B14F-4D97-AF65-F5344CB8AC3E}">
        <p14:creationId xmlns:p14="http://schemas.microsoft.com/office/powerpoint/2010/main" val="798738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FF2A1E-1A2E-4AAF-ADDB-3BC14BEA69B1}" type="slidenum">
              <a:rPr lang="en-US" smtClean="0"/>
              <a:t>20</a:t>
            </a:fld>
            <a:endParaRPr lang="en-US" dirty="0"/>
          </a:p>
        </p:txBody>
      </p:sp>
    </p:spTree>
    <p:extLst>
      <p:ext uri="{BB962C8B-B14F-4D97-AF65-F5344CB8AC3E}">
        <p14:creationId xmlns:p14="http://schemas.microsoft.com/office/powerpoint/2010/main" val="6975021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FF2A1E-1A2E-4AAF-ADDB-3BC14BEA69B1}" type="slidenum">
              <a:rPr lang="en-US" smtClean="0"/>
              <a:t>21</a:t>
            </a:fld>
            <a:endParaRPr lang="en-US" dirty="0"/>
          </a:p>
        </p:txBody>
      </p:sp>
    </p:spTree>
    <p:extLst>
      <p:ext uri="{BB962C8B-B14F-4D97-AF65-F5344CB8AC3E}">
        <p14:creationId xmlns:p14="http://schemas.microsoft.com/office/powerpoint/2010/main" val="37438663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FF2A1E-1A2E-4AAF-ADDB-3BC14BEA69B1}" type="slidenum">
              <a:rPr lang="en-US" smtClean="0"/>
              <a:t>28</a:t>
            </a:fld>
            <a:endParaRPr lang="en-US" dirty="0"/>
          </a:p>
        </p:txBody>
      </p:sp>
    </p:spTree>
    <p:extLst>
      <p:ext uri="{BB962C8B-B14F-4D97-AF65-F5344CB8AC3E}">
        <p14:creationId xmlns:p14="http://schemas.microsoft.com/office/powerpoint/2010/main" val="7983053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FF2A1E-1A2E-4AAF-ADDB-3BC14BEA69B1}" type="slidenum">
              <a:rPr lang="en-US" smtClean="0"/>
              <a:t>30</a:t>
            </a:fld>
            <a:endParaRPr lang="en-US" dirty="0"/>
          </a:p>
        </p:txBody>
      </p:sp>
    </p:spTree>
    <p:extLst>
      <p:ext uri="{BB962C8B-B14F-4D97-AF65-F5344CB8AC3E}">
        <p14:creationId xmlns:p14="http://schemas.microsoft.com/office/powerpoint/2010/main" val="4006122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FF2A1E-1A2E-4AAF-ADDB-3BC14BEA69B1}" type="slidenum">
              <a:rPr lang="en-US" smtClean="0"/>
              <a:t>32</a:t>
            </a:fld>
            <a:endParaRPr lang="en-US" dirty="0"/>
          </a:p>
        </p:txBody>
      </p:sp>
    </p:spTree>
    <p:extLst>
      <p:ext uri="{BB962C8B-B14F-4D97-AF65-F5344CB8AC3E}">
        <p14:creationId xmlns:p14="http://schemas.microsoft.com/office/powerpoint/2010/main" val="9655523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2061DD7-13D0-4D24-AA39-0F1C0DE45C15}" type="datetimeFigureOut">
              <a:rPr lang="en-US" smtClean="0"/>
              <a:t>12/20/2017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18DD04D-2D81-4E83-BFFF-E0136824F853}" type="slidenum">
              <a:rPr lang="en-US" smtClean="0"/>
              <a:t>‹#›</a:t>
            </a:fld>
            <a:endParaRPr lang="en-US" dirty="0"/>
          </a:p>
        </p:txBody>
      </p:sp>
    </p:spTree>
    <p:extLst>
      <p:ext uri="{BB962C8B-B14F-4D97-AF65-F5344CB8AC3E}">
        <p14:creationId xmlns:p14="http://schemas.microsoft.com/office/powerpoint/2010/main" val="1958218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061DD7-13D0-4D24-AA39-0F1C0DE45C15}" type="datetimeFigureOut">
              <a:rPr lang="en-US" smtClean="0"/>
              <a:t>12/20/2017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18DD04D-2D81-4E83-BFFF-E0136824F853}" type="slidenum">
              <a:rPr lang="en-US" smtClean="0"/>
              <a:t>‹#›</a:t>
            </a:fld>
            <a:endParaRPr lang="en-US" dirty="0"/>
          </a:p>
        </p:txBody>
      </p:sp>
    </p:spTree>
    <p:extLst>
      <p:ext uri="{BB962C8B-B14F-4D97-AF65-F5344CB8AC3E}">
        <p14:creationId xmlns:p14="http://schemas.microsoft.com/office/powerpoint/2010/main" val="2470209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061DD7-13D0-4D24-AA39-0F1C0DE45C15}" type="datetimeFigureOut">
              <a:rPr lang="en-US" smtClean="0"/>
              <a:t>12/20/2017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18DD04D-2D81-4E83-BFFF-E0136824F853}" type="slidenum">
              <a:rPr lang="en-US" smtClean="0"/>
              <a:t>‹#›</a:t>
            </a:fld>
            <a:endParaRPr lang="en-US" dirty="0"/>
          </a:p>
        </p:txBody>
      </p:sp>
    </p:spTree>
    <p:extLst>
      <p:ext uri="{BB962C8B-B14F-4D97-AF65-F5344CB8AC3E}">
        <p14:creationId xmlns:p14="http://schemas.microsoft.com/office/powerpoint/2010/main" val="663084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061DD7-13D0-4D24-AA39-0F1C0DE45C15}" type="datetimeFigureOut">
              <a:rPr lang="en-US" smtClean="0"/>
              <a:t>12/20/2017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18DD04D-2D81-4E83-BFFF-E0136824F853}" type="slidenum">
              <a:rPr lang="en-US" smtClean="0"/>
              <a:t>‹#›</a:t>
            </a:fld>
            <a:endParaRPr lang="en-US" dirty="0"/>
          </a:p>
        </p:txBody>
      </p:sp>
    </p:spTree>
    <p:extLst>
      <p:ext uri="{BB962C8B-B14F-4D97-AF65-F5344CB8AC3E}">
        <p14:creationId xmlns:p14="http://schemas.microsoft.com/office/powerpoint/2010/main" val="1126798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061DD7-13D0-4D24-AA39-0F1C0DE45C15}" type="datetimeFigureOut">
              <a:rPr lang="en-US" smtClean="0"/>
              <a:t>12/20/2017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18DD04D-2D81-4E83-BFFF-E0136824F853}" type="slidenum">
              <a:rPr lang="en-US" smtClean="0"/>
              <a:t>‹#›</a:t>
            </a:fld>
            <a:endParaRPr lang="en-US" dirty="0"/>
          </a:p>
        </p:txBody>
      </p:sp>
    </p:spTree>
    <p:extLst>
      <p:ext uri="{BB962C8B-B14F-4D97-AF65-F5344CB8AC3E}">
        <p14:creationId xmlns:p14="http://schemas.microsoft.com/office/powerpoint/2010/main" val="1967233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2061DD7-13D0-4D24-AA39-0F1C0DE45C15}" type="datetimeFigureOut">
              <a:rPr lang="en-US" smtClean="0"/>
              <a:t>12/20/2017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18DD04D-2D81-4E83-BFFF-E0136824F853}" type="slidenum">
              <a:rPr lang="en-US" smtClean="0"/>
              <a:t>‹#›</a:t>
            </a:fld>
            <a:endParaRPr lang="en-US" dirty="0"/>
          </a:p>
        </p:txBody>
      </p:sp>
    </p:spTree>
    <p:extLst>
      <p:ext uri="{BB962C8B-B14F-4D97-AF65-F5344CB8AC3E}">
        <p14:creationId xmlns:p14="http://schemas.microsoft.com/office/powerpoint/2010/main" val="903194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2061DD7-13D0-4D24-AA39-0F1C0DE45C15}" type="datetimeFigureOut">
              <a:rPr lang="en-US" smtClean="0"/>
              <a:t>12/20/2017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18DD04D-2D81-4E83-BFFF-E0136824F853}" type="slidenum">
              <a:rPr lang="en-US" smtClean="0"/>
              <a:t>‹#›</a:t>
            </a:fld>
            <a:endParaRPr lang="en-US" dirty="0"/>
          </a:p>
        </p:txBody>
      </p:sp>
    </p:spTree>
    <p:extLst>
      <p:ext uri="{BB962C8B-B14F-4D97-AF65-F5344CB8AC3E}">
        <p14:creationId xmlns:p14="http://schemas.microsoft.com/office/powerpoint/2010/main" val="2752603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2061DD7-13D0-4D24-AA39-0F1C0DE45C15}" type="datetimeFigureOut">
              <a:rPr lang="en-US" smtClean="0"/>
              <a:t>12/20/2017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18DD04D-2D81-4E83-BFFF-E0136824F853}" type="slidenum">
              <a:rPr lang="en-US" smtClean="0"/>
              <a:t>‹#›</a:t>
            </a:fld>
            <a:endParaRPr lang="en-US" dirty="0"/>
          </a:p>
        </p:txBody>
      </p:sp>
    </p:spTree>
    <p:extLst>
      <p:ext uri="{BB962C8B-B14F-4D97-AF65-F5344CB8AC3E}">
        <p14:creationId xmlns:p14="http://schemas.microsoft.com/office/powerpoint/2010/main" val="1474950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061DD7-13D0-4D24-AA39-0F1C0DE45C15}" type="datetimeFigureOut">
              <a:rPr lang="en-US" smtClean="0"/>
              <a:t>12/20/2017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18DD04D-2D81-4E83-BFFF-E0136824F853}" type="slidenum">
              <a:rPr lang="en-US" smtClean="0"/>
              <a:t>‹#›</a:t>
            </a:fld>
            <a:endParaRPr lang="en-US" dirty="0"/>
          </a:p>
        </p:txBody>
      </p:sp>
    </p:spTree>
    <p:extLst>
      <p:ext uri="{BB962C8B-B14F-4D97-AF65-F5344CB8AC3E}">
        <p14:creationId xmlns:p14="http://schemas.microsoft.com/office/powerpoint/2010/main" val="2897676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061DD7-13D0-4D24-AA39-0F1C0DE45C15}" type="datetimeFigureOut">
              <a:rPr lang="en-US" smtClean="0"/>
              <a:t>12/20/2017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18DD04D-2D81-4E83-BFFF-E0136824F853}" type="slidenum">
              <a:rPr lang="en-US" smtClean="0"/>
              <a:t>‹#›</a:t>
            </a:fld>
            <a:endParaRPr lang="en-US" dirty="0"/>
          </a:p>
        </p:txBody>
      </p:sp>
    </p:spTree>
    <p:extLst>
      <p:ext uri="{BB962C8B-B14F-4D97-AF65-F5344CB8AC3E}">
        <p14:creationId xmlns:p14="http://schemas.microsoft.com/office/powerpoint/2010/main" val="3584769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061DD7-13D0-4D24-AA39-0F1C0DE45C15}" type="datetimeFigureOut">
              <a:rPr lang="en-US" smtClean="0"/>
              <a:t>12/20/2017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18DD04D-2D81-4E83-BFFF-E0136824F853}" type="slidenum">
              <a:rPr lang="en-US" smtClean="0"/>
              <a:t>‹#›</a:t>
            </a:fld>
            <a:endParaRPr lang="en-US" dirty="0"/>
          </a:p>
        </p:txBody>
      </p:sp>
    </p:spTree>
    <p:extLst>
      <p:ext uri="{BB962C8B-B14F-4D97-AF65-F5344CB8AC3E}">
        <p14:creationId xmlns:p14="http://schemas.microsoft.com/office/powerpoint/2010/main" val="3756340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061DD7-13D0-4D24-AA39-0F1C0DE45C15}" type="datetimeFigureOut">
              <a:rPr lang="en-US" smtClean="0"/>
              <a:t>12/20/2017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8DD04D-2D81-4E83-BFFF-E0136824F853}" type="slidenum">
              <a:rPr lang="en-US" smtClean="0"/>
              <a:t>‹#›</a:t>
            </a:fld>
            <a:endParaRPr lang="en-US" dirty="0"/>
          </a:p>
        </p:txBody>
      </p:sp>
    </p:spTree>
    <p:extLst>
      <p:ext uri="{BB962C8B-B14F-4D97-AF65-F5344CB8AC3E}">
        <p14:creationId xmlns:p14="http://schemas.microsoft.com/office/powerpoint/2010/main" val="42663042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81200" y="4724400"/>
            <a:ext cx="4953000" cy="1384995"/>
          </a:xfrm>
          <a:prstGeom prst="rect">
            <a:avLst/>
          </a:prstGeom>
          <a:noFill/>
        </p:spPr>
        <p:txBody>
          <a:bodyPr wrap="square" rtlCol="0">
            <a:spAutoFit/>
          </a:bodyPr>
          <a:lstStyle/>
          <a:p>
            <a:pPr algn="ctr"/>
            <a:r>
              <a:rPr lang="en-US" sz="2800" b="1" dirty="0" smtClean="0"/>
              <a:t>San Benito County</a:t>
            </a:r>
          </a:p>
          <a:p>
            <a:pPr algn="ctr"/>
            <a:r>
              <a:rPr lang="en-US" sz="2800" b="1" dirty="0" smtClean="0"/>
              <a:t>Program Summary</a:t>
            </a:r>
          </a:p>
          <a:p>
            <a:pPr algn="ctr"/>
            <a:r>
              <a:rPr lang="en-US" sz="2800" b="1" dirty="0" smtClean="0"/>
              <a:t>November 15, 2017</a:t>
            </a:r>
            <a:endParaRPr lang="en-US" sz="2800" b="1" dirty="0"/>
          </a:p>
        </p:txBody>
      </p:sp>
      <p:pic>
        <p:nvPicPr>
          <p:cNvPr id="1029" name="Picture 5" descr="S:\Whole Person Care\WPC_Logo_Tags\WPC_Logo_PtoIandW_Larg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85937" y="465477"/>
            <a:ext cx="5343525" cy="41242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63355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Geographic </a:t>
            </a:r>
            <a:r>
              <a:rPr lang="en-US" b="1" dirty="0"/>
              <a:t>Area, Community, and Target Population Needs</a:t>
            </a:r>
          </a:p>
        </p:txBody>
      </p:sp>
      <p:graphicFrame>
        <p:nvGraphicFramePr>
          <p:cNvPr id="4" name="Table 3"/>
          <p:cNvGraphicFramePr>
            <a:graphicFrameLocks noGrp="1"/>
          </p:cNvGraphicFramePr>
          <p:nvPr>
            <p:extLst>
              <p:ext uri="{D42A27DB-BD31-4B8C-83A1-F6EECF244321}">
                <p14:modId xmlns:p14="http://schemas.microsoft.com/office/powerpoint/2010/main" val="1296764789"/>
              </p:ext>
            </p:extLst>
          </p:nvPr>
        </p:nvGraphicFramePr>
        <p:xfrm>
          <a:off x="609600" y="1981200"/>
          <a:ext cx="7543800" cy="1112520"/>
        </p:xfrm>
        <a:graphic>
          <a:graphicData uri="http://schemas.openxmlformats.org/drawingml/2006/table">
            <a:tbl>
              <a:tblPr firstRow="1" bandRow="1">
                <a:tableStyleId>{5940675A-B579-460E-94D1-54222C63F5DA}</a:tableStyleId>
              </a:tblPr>
              <a:tblGrid>
                <a:gridCol w="5029200"/>
                <a:gridCol w="2514600"/>
              </a:tblGrid>
              <a:tr h="370840">
                <a:tc>
                  <a:txBody>
                    <a:bodyPr/>
                    <a:lstStyle/>
                    <a:p>
                      <a:r>
                        <a:rPr lang="en-US" dirty="0" smtClean="0"/>
                        <a:t>2013 HUD Point in Time Homeless Count</a:t>
                      </a:r>
                      <a:endParaRPr lang="en-US" dirty="0"/>
                    </a:p>
                  </a:txBody>
                  <a:tcPr/>
                </a:tc>
                <a:tc>
                  <a:txBody>
                    <a:bodyPr/>
                    <a:lstStyle/>
                    <a:p>
                      <a:pPr algn="ctr"/>
                      <a:r>
                        <a:rPr lang="en-US" dirty="0" smtClean="0"/>
                        <a:t>277 persons</a:t>
                      </a:r>
                      <a:endParaRPr lang="en-US" dirty="0"/>
                    </a:p>
                  </a:txBody>
                  <a:tcPr/>
                </a:tc>
              </a:tr>
              <a:tr h="370840">
                <a:tc>
                  <a:txBody>
                    <a:bodyPr/>
                    <a:lstStyle/>
                    <a:p>
                      <a:r>
                        <a:rPr lang="en-US" dirty="0" smtClean="0"/>
                        <a:t>2015 HUD Point in Time Homeless Count</a:t>
                      </a:r>
                      <a:endParaRPr lang="en-US" dirty="0"/>
                    </a:p>
                  </a:txBody>
                  <a:tcPr/>
                </a:tc>
                <a:tc>
                  <a:txBody>
                    <a:bodyPr/>
                    <a:lstStyle/>
                    <a:p>
                      <a:pPr algn="ctr"/>
                      <a:r>
                        <a:rPr lang="en-US" dirty="0" smtClean="0"/>
                        <a:t>651 persons</a:t>
                      </a:r>
                      <a:endParaRPr lang="en-US" dirty="0"/>
                    </a:p>
                  </a:txBody>
                  <a:tcPr/>
                </a:tc>
              </a:tr>
              <a:tr h="370840">
                <a:tc>
                  <a:txBody>
                    <a:bodyPr/>
                    <a:lstStyle/>
                    <a:p>
                      <a:r>
                        <a:rPr lang="en-US" dirty="0" smtClean="0"/>
                        <a:t>2017 HUD Point in Time Homeless Count</a:t>
                      </a:r>
                      <a:endParaRPr lang="en-US" dirty="0"/>
                    </a:p>
                  </a:txBody>
                  <a:tcPr/>
                </a:tc>
                <a:tc>
                  <a:txBody>
                    <a:bodyPr/>
                    <a:lstStyle/>
                    <a:p>
                      <a:pPr algn="ctr"/>
                      <a:r>
                        <a:rPr lang="en-US" dirty="0" smtClean="0"/>
                        <a:t>?</a:t>
                      </a:r>
                      <a:endParaRPr lang="en-US"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73166899"/>
              </p:ext>
            </p:extLst>
          </p:nvPr>
        </p:nvGraphicFramePr>
        <p:xfrm>
          <a:off x="609600" y="3429000"/>
          <a:ext cx="7543800" cy="1112520"/>
        </p:xfrm>
        <a:graphic>
          <a:graphicData uri="http://schemas.openxmlformats.org/drawingml/2006/table">
            <a:tbl>
              <a:tblPr firstRow="1" bandRow="1">
                <a:tableStyleId>{5940675A-B579-460E-94D1-54222C63F5DA}</a:tableStyleId>
              </a:tblPr>
              <a:tblGrid>
                <a:gridCol w="5029200"/>
                <a:gridCol w="2514600"/>
              </a:tblGrid>
              <a:tr h="370840">
                <a:tc>
                  <a:txBody>
                    <a:bodyPr/>
                    <a:lstStyle/>
                    <a:p>
                      <a:r>
                        <a:rPr lang="en-US" dirty="0" smtClean="0"/>
                        <a:t>Medi-Cal</a:t>
                      </a:r>
                      <a:r>
                        <a:rPr lang="en-US" baseline="0" dirty="0" smtClean="0"/>
                        <a:t> Anthem Blue Cross</a:t>
                      </a:r>
                      <a:endParaRPr lang="en-US" dirty="0"/>
                    </a:p>
                  </a:txBody>
                  <a:tcPr/>
                </a:tc>
                <a:tc>
                  <a:txBody>
                    <a:bodyPr/>
                    <a:lstStyle/>
                    <a:p>
                      <a:pPr algn="ctr"/>
                      <a:r>
                        <a:rPr lang="en-US" dirty="0" smtClean="0"/>
                        <a:t>7,673</a:t>
                      </a:r>
                      <a:endParaRPr lang="en-US" dirty="0"/>
                    </a:p>
                  </a:txBody>
                  <a:tcPr/>
                </a:tc>
              </a:tr>
              <a:tr h="370840">
                <a:tc>
                  <a:txBody>
                    <a:bodyPr/>
                    <a:lstStyle/>
                    <a:p>
                      <a:r>
                        <a:rPr lang="en-US" dirty="0" smtClean="0"/>
                        <a:t>Fee</a:t>
                      </a:r>
                      <a:r>
                        <a:rPr lang="en-US" baseline="0" dirty="0" smtClean="0"/>
                        <a:t> for Service</a:t>
                      </a:r>
                      <a:endParaRPr lang="en-US" dirty="0"/>
                    </a:p>
                  </a:txBody>
                  <a:tcPr/>
                </a:tc>
                <a:tc>
                  <a:txBody>
                    <a:bodyPr/>
                    <a:lstStyle/>
                    <a:p>
                      <a:pPr algn="ctr"/>
                      <a:r>
                        <a:rPr lang="en-US" dirty="0" smtClean="0"/>
                        <a:t>11,350</a:t>
                      </a:r>
                      <a:endParaRPr lang="en-US" dirty="0"/>
                    </a:p>
                  </a:txBody>
                  <a:tcPr/>
                </a:tc>
              </a:tr>
              <a:tr h="370840">
                <a:tc>
                  <a:txBody>
                    <a:bodyPr/>
                    <a:lstStyle/>
                    <a:p>
                      <a:r>
                        <a:rPr lang="en-US" dirty="0" smtClean="0"/>
                        <a:t>Total</a:t>
                      </a:r>
                      <a:r>
                        <a:rPr lang="en-US" baseline="0" dirty="0" smtClean="0"/>
                        <a:t> Medi-Cal - DHCS</a:t>
                      </a:r>
                      <a:endParaRPr lang="en-US" dirty="0"/>
                    </a:p>
                  </a:txBody>
                  <a:tcPr/>
                </a:tc>
                <a:tc>
                  <a:txBody>
                    <a:bodyPr/>
                    <a:lstStyle/>
                    <a:p>
                      <a:pPr algn="ctr"/>
                      <a:r>
                        <a:rPr lang="en-US" dirty="0" smtClean="0"/>
                        <a:t>19,023</a:t>
                      </a:r>
                      <a:endParaRPr lang="en-US" dirty="0"/>
                    </a:p>
                  </a:txBody>
                  <a:tcPr/>
                </a:tc>
              </a:tr>
            </a:tbl>
          </a:graphicData>
        </a:graphic>
      </p:graphicFrame>
      <p:pic>
        <p:nvPicPr>
          <p:cNvPr id="8" name="Picture 6" descr="S:\Whole Person Care\WPC_Logo_Tags\WPC_Logo_PtoIandW_Smal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14145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Vision and Structure of WPC </a:t>
            </a:r>
            <a:r>
              <a:rPr lang="en-US" b="1" dirty="0" smtClean="0"/>
              <a:t>Pilot</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BOS formed Homeless Planning Committee/Collaborative in 2008</a:t>
            </a:r>
          </a:p>
          <a:p>
            <a:r>
              <a:rPr lang="en-US" dirty="0" smtClean="0"/>
              <a:t>State of CA Community Development Block Grant ($1.5 million) for Homeless Shelter</a:t>
            </a:r>
          </a:p>
          <a:p>
            <a:pPr lvl="1"/>
            <a:r>
              <a:rPr lang="en-US" dirty="0" smtClean="0"/>
              <a:t>Phase One: 4,300 square foot Homeless Shelter </a:t>
            </a:r>
            <a:r>
              <a:rPr lang="mr-IN" dirty="0" smtClean="0"/>
              <a:t>–</a:t>
            </a:r>
            <a:r>
              <a:rPr lang="en-US" dirty="0" smtClean="0"/>
              <a:t> December 2017</a:t>
            </a:r>
          </a:p>
          <a:p>
            <a:pPr lvl="1"/>
            <a:r>
              <a:rPr lang="en-US" dirty="0" smtClean="0"/>
              <a:t>Phase Two: WPC space and other supporting services</a:t>
            </a:r>
          </a:p>
          <a:p>
            <a:r>
              <a:rPr lang="en-US" dirty="0" smtClean="0"/>
              <a:t>“Helping Hands” rental assistance</a:t>
            </a:r>
          </a:p>
          <a:p>
            <a:r>
              <a:rPr lang="en-US" dirty="0" smtClean="0"/>
              <a:t>Tenant Based Rental Housing (TBRA) using Federal Home Funds</a:t>
            </a:r>
          </a:p>
        </p:txBody>
      </p:sp>
      <p:pic>
        <p:nvPicPr>
          <p:cNvPr id="6" name="Picture 6" descr="S:\Whole Person Care\WPC_Logo_Tags\WPC_Logo_PtoIandW_Smal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07850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Pilot </a:t>
            </a:r>
            <a:r>
              <a:rPr lang="en-US" b="1" dirty="0" smtClean="0"/>
              <a:t>Strategy</a:t>
            </a:r>
            <a:endParaRPr lang="en-US" b="1" dirty="0"/>
          </a:p>
        </p:txBody>
      </p:sp>
      <p:sp>
        <p:nvSpPr>
          <p:cNvPr id="3" name="Content Placeholder 2"/>
          <p:cNvSpPr>
            <a:spLocks noGrp="1"/>
          </p:cNvSpPr>
          <p:nvPr>
            <p:ph idx="1"/>
          </p:nvPr>
        </p:nvSpPr>
        <p:spPr/>
        <p:txBody>
          <a:bodyPr>
            <a:normAutofit/>
          </a:bodyPr>
          <a:lstStyle/>
          <a:p>
            <a:r>
              <a:rPr lang="en-US" dirty="0" smtClean="0"/>
              <a:t>Care Coordination and Alignment with Current System:</a:t>
            </a:r>
          </a:p>
          <a:p>
            <a:pPr lvl="1"/>
            <a:r>
              <a:rPr lang="en-US" dirty="0" smtClean="0"/>
              <a:t>Participant Engagement</a:t>
            </a:r>
          </a:p>
          <a:p>
            <a:pPr lvl="1"/>
            <a:r>
              <a:rPr lang="en-US" dirty="0" smtClean="0"/>
              <a:t>Comprehensive Care Coordination (CCC)</a:t>
            </a:r>
          </a:p>
          <a:p>
            <a:pPr lvl="1"/>
            <a:r>
              <a:rPr lang="en-US" dirty="0" smtClean="0"/>
              <a:t>Housing Placement </a:t>
            </a:r>
          </a:p>
          <a:p>
            <a:endParaRPr lang="en-US" dirty="0" smtClean="0"/>
          </a:p>
          <a:p>
            <a:pPr lvl="1"/>
            <a:endParaRPr lang="en-US" dirty="0" smtClean="0"/>
          </a:p>
        </p:txBody>
      </p:sp>
      <p:pic>
        <p:nvPicPr>
          <p:cNvPr id="6" name="Picture 6" descr="S:\Whole Person Care\WPC_Logo_Tags\WPC_Logo_PtoIandW_Smal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40913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Pilot Strategy (continued)</a:t>
            </a:r>
          </a:p>
        </p:txBody>
      </p:sp>
      <p:sp>
        <p:nvSpPr>
          <p:cNvPr id="3" name="Content Placeholder 2"/>
          <p:cNvSpPr>
            <a:spLocks noGrp="1"/>
          </p:cNvSpPr>
          <p:nvPr>
            <p:ph idx="1"/>
          </p:nvPr>
        </p:nvSpPr>
        <p:spPr/>
        <p:txBody>
          <a:bodyPr>
            <a:normAutofit/>
          </a:bodyPr>
          <a:lstStyle/>
          <a:p>
            <a:r>
              <a:rPr lang="en-US" dirty="0" smtClean="0"/>
              <a:t>Build upon and strengthen existing efforts in the community</a:t>
            </a:r>
          </a:p>
          <a:p>
            <a:pPr marL="971550" lvl="1" indent="-514350">
              <a:buFont typeface="+mj-lt"/>
              <a:buAutoNum type="arabicPeriod"/>
            </a:pPr>
            <a:r>
              <a:rPr lang="en-US" dirty="0" smtClean="0"/>
              <a:t>Health care</a:t>
            </a:r>
          </a:p>
          <a:p>
            <a:pPr marL="971550" lvl="1" indent="-514350">
              <a:buFont typeface="+mj-lt"/>
              <a:buAutoNum type="arabicPeriod"/>
            </a:pPr>
            <a:r>
              <a:rPr lang="en-US" dirty="0" smtClean="0"/>
              <a:t>Education</a:t>
            </a:r>
          </a:p>
          <a:p>
            <a:pPr marL="971550" lvl="1" indent="-514350">
              <a:buFont typeface="+mj-lt"/>
              <a:buAutoNum type="arabicPeriod"/>
            </a:pPr>
            <a:r>
              <a:rPr lang="en-US" dirty="0" smtClean="0"/>
              <a:t>Housing</a:t>
            </a:r>
          </a:p>
          <a:p>
            <a:pPr marL="971550" lvl="1" indent="-514350">
              <a:buFont typeface="+mj-lt"/>
              <a:buAutoNum type="arabicPeriod"/>
            </a:pPr>
            <a:r>
              <a:rPr lang="en-US" dirty="0" smtClean="0"/>
              <a:t>Jobs</a:t>
            </a:r>
          </a:p>
          <a:p>
            <a:endParaRPr lang="en-US" dirty="0" smtClean="0"/>
          </a:p>
          <a:p>
            <a:pPr lvl="1"/>
            <a:endParaRPr lang="en-US" dirty="0" smtClean="0"/>
          </a:p>
        </p:txBody>
      </p:sp>
      <p:pic>
        <p:nvPicPr>
          <p:cNvPr id="6" name="Picture 6" descr="S:\Whole Person Care\WPC_Logo_Tags\WPC_Logo_PtoIandW_Smal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98033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Sustaining WPC </a:t>
            </a:r>
            <a:r>
              <a:rPr lang="en-US" b="1" dirty="0" smtClean="0"/>
              <a:t>- Goals</a:t>
            </a:r>
            <a:endParaRPr lang="en-US" b="1" dirty="0"/>
          </a:p>
        </p:txBody>
      </p:sp>
      <p:sp>
        <p:nvSpPr>
          <p:cNvPr id="3" name="Content Placeholder 2"/>
          <p:cNvSpPr>
            <a:spLocks noGrp="1"/>
          </p:cNvSpPr>
          <p:nvPr>
            <p:ph idx="1"/>
          </p:nvPr>
        </p:nvSpPr>
        <p:spPr/>
        <p:txBody>
          <a:bodyPr>
            <a:normAutofit/>
          </a:bodyPr>
          <a:lstStyle/>
          <a:p>
            <a:r>
              <a:rPr lang="en-US" dirty="0" smtClean="0"/>
              <a:t>Reduced inpatient hospitalizations</a:t>
            </a:r>
          </a:p>
          <a:p>
            <a:r>
              <a:rPr lang="en-US" dirty="0" smtClean="0"/>
              <a:t>Reduced rates of chronic health problems</a:t>
            </a:r>
          </a:p>
          <a:p>
            <a:r>
              <a:rPr lang="en-US" dirty="0" smtClean="0"/>
              <a:t>Reduced Emergency Department use</a:t>
            </a:r>
          </a:p>
          <a:p>
            <a:r>
              <a:rPr lang="en-US" dirty="0" smtClean="0"/>
              <a:t>Reduced interaction with law enforcement and the justice system</a:t>
            </a:r>
          </a:p>
          <a:p>
            <a:r>
              <a:rPr lang="en-US" dirty="0" smtClean="0"/>
              <a:t>Automated Client Data Management System</a:t>
            </a:r>
          </a:p>
          <a:p>
            <a:r>
              <a:rPr lang="en-US" dirty="0" smtClean="0"/>
              <a:t>Reduced costs</a:t>
            </a:r>
          </a:p>
          <a:p>
            <a:pPr lvl="1"/>
            <a:endParaRPr lang="en-US" dirty="0" smtClean="0"/>
          </a:p>
        </p:txBody>
      </p:sp>
      <p:pic>
        <p:nvPicPr>
          <p:cNvPr id="6" name="Picture 6" descr="S:\Whole Person Care\WPC_Logo_Tags\WPC_Logo_PtoIandW_Smal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28817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Communication </a:t>
            </a:r>
            <a:r>
              <a:rPr lang="en-US" b="1" dirty="0"/>
              <a:t>Plan</a:t>
            </a:r>
          </a:p>
        </p:txBody>
      </p:sp>
      <p:sp>
        <p:nvSpPr>
          <p:cNvPr id="3" name="Content Placeholder 2"/>
          <p:cNvSpPr>
            <a:spLocks noGrp="1"/>
          </p:cNvSpPr>
          <p:nvPr>
            <p:ph idx="1"/>
          </p:nvPr>
        </p:nvSpPr>
        <p:spPr/>
        <p:txBody>
          <a:bodyPr>
            <a:normAutofit/>
          </a:bodyPr>
          <a:lstStyle/>
          <a:p>
            <a:r>
              <a:rPr lang="en-US" u="sng" dirty="0" smtClean="0"/>
              <a:t>Executive Committee </a:t>
            </a:r>
            <a:r>
              <a:rPr lang="en-US" dirty="0" smtClean="0"/>
              <a:t>will serve as policy making body </a:t>
            </a:r>
            <a:r>
              <a:rPr lang="mr-IN" dirty="0" smtClean="0"/>
              <a:t>–</a:t>
            </a:r>
            <a:r>
              <a:rPr lang="en-US" dirty="0" smtClean="0"/>
              <a:t> </a:t>
            </a:r>
            <a:r>
              <a:rPr lang="en-US" i="1" dirty="0" smtClean="0"/>
              <a:t>meets monthly</a:t>
            </a:r>
          </a:p>
          <a:p>
            <a:r>
              <a:rPr lang="en-US" dirty="0" smtClean="0"/>
              <a:t>HHSA LE will work with other PEs = </a:t>
            </a:r>
            <a:r>
              <a:rPr lang="en-US" u="sng" dirty="0" smtClean="0"/>
              <a:t>Homeless Planning Collaborative</a:t>
            </a:r>
            <a:r>
              <a:rPr lang="en-US" dirty="0" smtClean="0"/>
              <a:t> = Department Heads, upper management, community partners, non-profits and local residents. </a:t>
            </a:r>
          </a:p>
          <a:p>
            <a:r>
              <a:rPr lang="en-US" u="sng" dirty="0" smtClean="0"/>
              <a:t>WPC Leadership Committee </a:t>
            </a:r>
            <a:r>
              <a:rPr lang="mr-IN" dirty="0" smtClean="0"/>
              <a:t>–</a:t>
            </a:r>
            <a:r>
              <a:rPr lang="en-US" dirty="0" smtClean="0"/>
              <a:t> </a:t>
            </a:r>
            <a:r>
              <a:rPr lang="en-US" i="1" dirty="0" smtClean="0"/>
              <a:t>meet weekly to monthly</a:t>
            </a:r>
          </a:p>
        </p:txBody>
      </p:sp>
      <p:pic>
        <p:nvPicPr>
          <p:cNvPr id="6" name="Picture 6" descr="S:\Whole Person Care\WPC_Logo_Tags\WPC_Logo_PtoIandW_Smal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41478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WPC Leadership Committee Objectives Y1 &amp; </a:t>
            </a:r>
            <a:r>
              <a:rPr lang="en-US" b="1" dirty="0" smtClean="0"/>
              <a:t>Y2</a:t>
            </a:r>
            <a:endParaRPr lang="en-US" b="1" dirty="0"/>
          </a:p>
        </p:txBody>
      </p:sp>
      <p:sp>
        <p:nvSpPr>
          <p:cNvPr id="3" name="Content Placeholder 2"/>
          <p:cNvSpPr>
            <a:spLocks noGrp="1"/>
          </p:cNvSpPr>
          <p:nvPr>
            <p:ph idx="1"/>
          </p:nvPr>
        </p:nvSpPr>
        <p:spPr/>
        <p:txBody>
          <a:bodyPr>
            <a:normAutofit fontScale="92500"/>
          </a:bodyPr>
          <a:lstStyle/>
          <a:p>
            <a:r>
              <a:rPr lang="en-US" dirty="0" smtClean="0"/>
              <a:t>WPC baseline data gathering and analysis</a:t>
            </a:r>
          </a:p>
          <a:p>
            <a:r>
              <a:rPr lang="en-US" dirty="0" smtClean="0"/>
              <a:t>WPC program planning and policy development</a:t>
            </a:r>
          </a:p>
          <a:p>
            <a:r>
              <a:rPr lang="en-US" dirty="0" smtClean="0"/>
              <a:t>Review and finalize infrastructure needs</a:t>
            </a:r>
          </a:p>
          <a:p>
            <a:r>
              <a:rPr lang="en-US" dirty="0" smtClean="0"/>
              <a:t>Metrics and evaluation framing</a:t>
            </a:r>
          </a:p>
          <a:p>
            <a:r>
              <a:rPr lang="en-US" dirty="0" smtClean="0"/>
              <a:t>Developing housing support relationships</a:t>
            </a:r>
          </a:p>
          <a:p>
            <a:r>
              <a:rPr lang="en-US" dirty="0" smtClean="0"/>
              <a:t>Comprehensive systems mapping</a:t>
            </a:r>
          </a:p>
          <a:p>
            <a:r>
              <a:rPr lang="en-US" dirty="0" smtClean="0"/>
              <a:t>Focused implementation planning and objectives and activities</a:t>
            </a:r>
          </a:p>
          <a:p>
            <a:endParaRPr lang="en-US" dirty="0" smtClean="0"/>
          </a:p>
        </p:txBody>
      </p:sp>
      <p:pic>
        <p:nvPicPr>
          <p:cNvPr id="6" name="Picture 6" descr="S:\Whole Person Care\WPC_Logo_Tags\WPC_Logo_PtoIandW_Smal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33453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WPC Leadership Committee Objectives Y3 to </a:t>
            </a:r>
            <a:r>
              <a:rPr lang="en-US" b="1" dirty="0" smtClean="0"/>
              <a:t>Y5</a:t>
            </a:r>
            <a:endParaRPr lang="en-US" b="1" dirty="0"/>
          </a:p>
        </p:txBody>
      </p:sp>
      <p:sp>
        <p:nvSpPr>
          <p:cNvPr id="3" name="Content Placeholder 2"/>
          <p:cNvSpPr>
            <a:spLocks noGrp="1"/>
          </p:cNvSpPr>
          <p:nvPr>
            <p:ph idx="1"/>
          </p:nvPr>
        </p:nvSpPr>
        <p:spPr/>
        <p:txBody>
          <a:bodyPr>
            <a:normAutofit/>
          </a:bodyPr>
          <a:lstStyle/>
          <a:p>
            <a:r>
              <a:rPr lang="en-US" dirty="0" smtClean="0"/>
              <a:t>Review metrics and evaluation of findings</a:t>
            </a:r>
          </a:p>
          <a:p>
            <a:r>
              <a:rPr lang="en-US" dirty="0" smtClean="0"/>
              <a:t>Use evaluation findings for improvements</a:t>
            </a:r>
          </a:p>
          <a:p>
            <a:r>
              <a:rPr lang="en-US" dirty="0" smtClean="0"/>
              <a:t>Services monitoring</a:t>
            </a:r>
          </a:p>
          <a:p>
            <a:r>
              <a:rPr lang="en-US" dirty="0" smtClean="0"/>
              <a:t>Services coordination</a:t>
            </a:r>
          </a:p>
          <a:p>
            <a:r>
              <a:rPr lang="en-US" dirty="0" smtClean="0"/>
              <a:t>Health outcomes</a:t>
            </a:r>
          </a:p>
          <a:p>
            <a:r>
              <a:rPr lang="en-US" dirty="0" smtClean="0"/>
              <a:t>Housing support outcomes</a:t>
            </a:r>
          </a:p>
          <a:p>
            <a:r>
              <a:rPr lang="en-US" dirty="0" smtClean="0"/>
              <a:t>Adopt WPC sustainability plan</a:t>
            </a:r>
          </a:p>
          <a:p>
            <a:endParaRPr lang="en-US" dirty="0" smtClean="0"/>
          </a:p>
        </p:txBody>
      </p:sp>
      <p:pic>
        <p:nvPicPr>
          <p:cNvPr id="6" name="Picture 6" descr="S:\Whole Person Care\WPC_Logo_Tags\WPC_Logo_PtoIandW_Smal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32532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Target Population</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Individuals, ages 18 to 64, who are homeless or at risk for homelessness and </a:t>
            </a:r>
            <a:r>
              <a:rPr lang="en-US" u="sng" dirty="0" smtClean="0"/>
              <a:t>one or more </a:t>
            </a:r>
            <a:r>
              <a:rPr lang="en-US" dirty="0" smtClean="0"/>
              <a:t>of the following:</a:t>
            </a:r>
          </a:p>
          <a:p>
            <a:pPr lvl="1"/>
            <a:r>
              <a:rPr lang="en-US" dirty="0" smtClean="0"/>
              <a:t>Have behavioral health condition (mental health, substance abuse, or co-occurring diagnosis)</a:t>
            </a:r>
          </a:p>
          <a:p>
            <a:pPr lvl="1"/>
            <a:r>
              <a:rPr lang="en-US" dirty="0" smtClean="0"/>
              <a:t>Repeated incidents of Emergency Department use, hospital admissions, or nursing facility placement</a:t>
            </a:r>
          </a:p>
          <a:p>
            <a:pPr lvl="1"/>
            <a:r>
              <a:rPr lang="en-US" dirty="0" smtClean="0"/>
              <a:t>Two or more chronic conditions</a:t>
            </a:r>
          </a:p>
          <a:p>
            <a:pPr lvl="1"/>
            <a:r>
              <a:rPr lang="en-US" dirty="0" smtClean="0"/>
              <a:t>Recently released from institutions (i.e., hospital, county jail, institutions for mental diseases, skilled nursing facility, etc.) or connection to the criminal justice system</a:t>
            </a:r>
          </a:p>
          <a:p>
            <a:endParaRPr lang="en-US" dirty="0" smtClean="0"/>
          </a:p>
        </p:txBody>
      </p:sp>
      <p:pic>
        <p:nvPicPr>
          <p:cNvPr id="6" name="Picture 6" descr="S:\Whole Person Care\WPC_Logo_Tags\WPC_Logo_PtoIandW_Smal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69016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WPC 5-Year Projects Target </a:t>
            </a:r>
            <a:r>
              <a:rPr lang="en-US" b="1" dirty="0" smtClean="0"/>
              <a:t>Population</a:t>
            </a:r>
            <a:endParaRPr lang="en-US" b="1" dirty="0"/>
          </a:p>
        </p:txBody>
      </p:sp>
      <p:graphicFrame>
        <p:nvGraphicFramePr>
          <p:cNvPr id="4" name="Table 3"/>
          <p:cNvGraphicFramePr>
            <a:graphicFrameLocks noGrp="1"/>
          </p:cNvGraphicFramePr>
          <p:nvPr>
            <p:extLst>
              <p:ext uri="{D42A27DB-BD31-4B8C-83A1-F6EECF244321}">
                <p14:modId xmlns:p14="http://schemas.microsoft.com/office/powerpoint/2010/main" val="4168762984"/>
              </p:ext>
            </p:extLst>
          </p:nvPr>
        </p:nvGraphicFramePr>
        <p:xfrm>
          <a:off x="685800" y="2209800"/>
          <a:ext cx="7467600" cy="2926080"/>
        </p:xfrm>
        <a:graphic>
          <a:graphicData uri="http://schemas.openxmlformats.org/drawingml/2006/table">
            <a:tbl>
              <a:tblPr firstRow="1" bandRow="1">
                <a:tableStyleId>{5940675A-B579-460E-94D1-54222C63F5DA}</a:tableStyleId>
              </a:tblPr>
              <a:tblGrid>
                <a:gridCol w="4114800"/>
                <a:gridCol w="685800"/>
                <a:gridCol w="609600"/>
                <a:gridCol w="685800"/>
                <a:gridCol w="609600"/>
                <a:gridCol w="762000"/>
              </a:tblGrid>
              <a:tr h="259715">
                <a:tc>
                  <a:txBody>
                    <a:bodyPr/>
                    <a:lstStyle/>
                    <a:p>
                      <a:pPr algn="l"/>
                      <a:r>
                        <a:rPr lang="en-US" b="1" dirty="0" smtClean="0"/>
                        <a:t>Target</a:t>
                      </a:r>
                      <a:r>
                        <a:rPr lang="en-US" b="1" baseline="0" dirty="0" smtClean="0"/>
                        <a:t> Populations</a:t>
                      </a:r>
                      <a:endParaRPr lang="en-US" b="1" dirty="0"/>
                    </a:p>
                  </a:txBody>
                  <a:tcPr/>
                </a:tc>
                <a:tc>
                  <a:txBody>
                    <a:bodyPr/>
                    <a:lstStyle/>
                    <a:p>
                      <a:pPr algn="ctr"/>
                      <a:r>
                        <a:rPr lang="en-US" b="1" dirty="0" smtClean="0"/>
                        <a:t>PY 2</a:t>
                      </a:r>
                      <a:endParaRPr lang="en-US" b="1" dirty="0"/>
                    </a:p>
                  </a:txBody>
                  <a:tcPr/>
                </a:tc>
                <a:tc>
                  <a:txBody>
                    <a:bodyPr/>
                    <a:lstStyle/>
                    <a:p>
                      <a:pPr algn="ctr"/>
                      <a:r>
                        <a:rPr lang="en-US" b="1" dirty="0" smtClean="0"/>
                        <a:t>PY 3</a:t>
                      </a:r>
                      <a:endParaRPr lang="en-US" b="1" dirty="0"/>
                    </a:p>
                  </a:txBody>
                  <a:tcPr/>
                </a:tc>
                <a:tc>
                  <a:txBody>
                    <a:bodyPr/>
                    <a:lstStyle/>
                    <a:p>
                      <a:pPr algn="ctr"/>
                      <a:r>
                        <a:rPr lang="en-US" b="1" dirty="0" smtClean="0"/>
                        <a:t>PY 4</a:t>
                      </a:r>
                      <a:endParaRPr lang="en-US" b="1" dirty="0"/>
                    </a:p>
                  </a:txBody>
                  <a:tcPr/>
                </a:tc>
                <a:tc>
                  <a:txBody>
                    <a:bodyPr/>
                    <a:lstStyle/>
                    <a:p>
                      <a:pPr algn="ctr"/>
                      <a:r>
                        <a:rPr lang="en-US" b="1" dirty="0" smtClean="0"/>
                        <a:t>PY 5</a:t>
                      </a:r>
                      <a:endParaRPr lang="en-US" b="1" dirty="0"/>
                    </a:p>
                  </a:txBody>
                  <a:tcPr/>
                </a:tc>
                <a:tc>
                  <a:txBody>
                    <a:bodyPr/>
                    <a:lstStyle/>
                    <a:p>
                      <a:pPr algn="ctr"/>
                      <a:r>
                        <a:rPr lang="en-US" b="1" dirty="0" smtClean="0"/>
                        <a:t>Totals</a:t>
                      </a:r>
                      <a:endParaRPr lang="en-US" b="1" dirty="0"/>
                    </a:p>
                  </a:txBody>
                  <a:tcPr/>
                </a:tc>
              </a:tr>
              <a:tr h="259715">
                <a:tc>
                  <a:txBody>
                    <a:bodyPr/>
                    <a:lstStyle/>
                    <a:p>
                      <a:r>
                        <a:rPr lang="en-US" dirty="0" smtClean="0"/>
                        <a:t>Homeless/At Risk of Homelessness</a:t>
                      </a:r>
                      <a:endParaRPr lang="en-US" dirty="0"/>
                    </a:p>
                  </a:txBody>
                  <a:tcPr/>
                </a:tc>
                <a:tc>
                  <a:txBody>
                    <a:bodyPr/>
                    <a:lstStyle/>
                    <a:p>
                      <a:pPr algn="ctr"/>
                      <a:r>
                        <a:rPr lang="en-US" dirty="0" smtClean="0"/>
                        <a:t>22</a:t>
                      </a:r>
                      <a:endParaRPr lang="en-US" dirty="0"/>
                    </a:p>
                  </a:txBody>
                  <a:tcPr/>
                </a:tc>
                <a:tc>
                  <a:txBody>
                    <a:bodyPr/>
                    <a:lstStyle/>
                    <a:p>
                      <a:pPr algn="ctr"/>
                      <a:r>
                        <a:rPr lang="en-US" dirty="0" smtClean="0"/>
                        <a:t>45</a:t>
                      </a:r>
                      <a:endParaRPr lang="en-US" dirty="0"/>
                    </a:p>
                  </a:txBody>
                  <a:tcPr/>
                </a:tc>
                <a:tc>
                  <a:txBody>
                    <a:bodyPr/>
                    <a:lstStyle/>
                    <a:p>
                      <a:pPr algn="ctr"/>
                      <a:r>
                        <a:rPr lang="en-US" dirty="0" smtClean="0"/>
                        <a:t>25</a:t>
                      </a:r>
                      <a:endParaRPr lang="en-US" dirty="0"/>
                    </a:p>
                  </a:txBody>
                  <a:tcPr/>
                </a:tc>
                <a:tc>
                  <a:txBody>
                    <a:bodyPr/>
                    <a:lstStyle/>
                    <a:p>
                      <a:pPr algn="ctr"/>
                      <a:r>
                        <a:rPr lang="en-US" dirty="0" smtClean="0"/>
                        <a:t>15</a:t>
                      </a:r>
                      <a:endParaRPr lang="en-US" dirty="0"/>
                    </a:p>
                  </a:txBody>
                  <a:tcPr/>
                </a:tc>
                <a:tc>
                  <a:txBody>
                    <a:bodyPr/>
                    <a:lstStyle/>
                    <a:p>
                      <a:pPr algn="ctr"/>
                      <a:r>
                        <a:rPr lang="en-US" dirty="0" smtClean="0"/>
                        <a:t>107</a:t>
                      </a:r>
                      <a:endParaRPr lang="en-US" dirty="0"/>
                    </a:p>
                  </a:txBody>
                  <a:tcPr/>
                </a:tc>
              </a:tr>
              <a:tr h="259715">
                <a:tc>
                  <a:txBody>
                    <a:bodyPr/>
                    <a:lstStyle/>
                    <a:p>
                      <a:r>
                        <a:rPr lang="en-US" dirty="0" smtClean="0"/>
                        <a:t>High Medi-Cal Users</a:t>
                      </a:r>
                      <a:endParaRPr lang="en-US" dirty="0"/>
                    </a:p>
                  </a:txBody>
                  <a:tcPr/>
                </a:tc>
                <a:tc>
                  <a:txBody>
                    <a:bodyPr/>
                    <a:lstStyle/>
                    <a:p>
                      <a:pPr algn="ctr"/>
                      <a:r>
                        <a:rPr lang="en-US" dirty="0" smtClean="0"/>
                        <a:t>5</a:t>
                      </a:r>
                      <a:endParaRPr lang="en-US" dirty="0"/>
                    </a:p>
                  </a:txBody>
                  <a:tcPr/>
                </a:tc>
                <a:tc>
                  <a:txBody>
                    <a:bodyPr/>
                    <a:lstStyle/>
                    <a:p>
                      <a:pPr algn="ctr"/>
                      <a:r>
                        <a:rPr lang="en-US" dirty="0" smtClean="0"/>
                        <a:t>5</a:t>
                      </a:r>
                      <a:endParaRPr lang="en-US" dirty="0"/>
                    </a:p>
                  </a:txBody>
                  <a:tcPr/>
                </a:tc>
                <a:tc>
                  <a:txBody>
                    <a:bodyPr/>
                    <a:lstStyle/>
                    <a:p>
                      <a:pPr algn="ctr"/>
                      <a:r>
                        <a:rPr lang="en-US" dirty="0" smtClean="0"/>
                        <a:t>5</a:t>
                      </a:r>
                      <a:endParaRPr lang="en-US" dirty="0"/>
                    </a:p>
                  </a:txBody>
                  <a:tcPr/>
                </a:tc>
                <a:tc>
                  <a:txBody>
                    <a:bodyPr/>
                    <a:lstStyle/>
                    <a:p>
                      <a:pPr algn="ctr"/>
                      <a:r>
                        <a:rPr lang="en-US" dirty="0" smtClean="0"/>
                        <a:t>5</a:t>
                      </a:r>
                      <a:endParaRPr lang="en-US" dirty="0"/>
                    </a:p>
                  </a:txBody>
                  <a:tcPr/>
                </a:tc>
                <a:tc>
                  <a:txBody>
                    <a:bodyPr/>
                    <a:lstStyle/>
                    <a:p>
                      <a:pPr algn="ctr"/>
                      <a:r>
                        <a:rPr lang="en-US" dirty="0" smtClean="0"/>
                        <a:t>20</a:t>
                      </a:r>
                      <a:endParaRPr lang="en-US" dirty="0"/>
                    </a:p>
                  </a:txBody>
                  <a:tcPr/>
                </a:tc>
              </a:tr>
              <a:tr h="259715">
                <a:tc>
                  <a:txBody>
                    <a:bodyPr/>
                    <a:lstStyle/>
                    <a:p>
                      <a:r>
                        <a:rPr lang="en-US" dirty="0" smtClean="0"/>
                        <a:t>SMI/SUD</a:t>
                      </a:r>
                      <a:endParaRPr lang="en-US" dirty="0"/>
                    </a:p>
                  </a:txBody>
                  <a:tcPr/>
                </a:tc>
                <a:tc>
                  <a:txBody>
                    <a:bodyPr/>
                    <a:lstStyle/>
                    <a:p>
                      <a:pPr algn="ctr"/>
                      <a:r>
                        <a:rPr lang="en-US" dirty="0" smtClean="0"/>
                        <a:t>5</a:t>
                      </a:r>
                      <a:endParaRPr lang="en-US" dirty="0"/>
                    </a:p>
                  </a:txBody>
                  <a:tcPr/>
                </a:tc>
                <a:tc>
                  <a:txBody>
                    <a:bodyPr/>
                    <a:lstStyle/>
                    <a:p>
                      <a:pPr algn="ctr"/>
                      <a:r>
                        <a:rPr lang="en-US" dirty="0" smtClean="0"/>
                        <a:t>5</a:t>
                      </a:r>
                      <a:endParaRPr lang="en-US" dirty="0"/>
                    </a:p>
                  </a:txBody>
                  <a:tcPr/>
                </a:tc>
                <a:tc>
                  <a:txBody>
                    <a:bodyPr/>
                    <a:lstStyle/>
                    <a:p>
                      <a:pPr algn="ctr"/>
                      <a:r>
                        <a:rPr lang="en-US" dirty="0" smtClean="0"/>
                        <a:t>5</a:t>
                      </a:r>
                      <a:endParaRPr lang="en-US" dirty="0"/>
                    </a:p>
                  </a:txBody>
                  <a:tcPr/>
                </a:tc>
                <a:tc>
                  <a:txBody>
                    <a:bodyPr/>
                    <a:lstStyle/>
                    <a:p>
                      <a:pPr algn="ctr"/>
                      <a:r>
                        <a:rPr lang="en-US" dirty="0" smtClean="0"/>
                        <a:t>5</a:t>
                      </a:r>
                      <a:endParaRPr lang="en-US" dirty="0"/>
                    </a:p>
                  </a:txBody>
                  <a:tcPr/>
                </a:tc>
                <a:tc>
                  <a:txBody>
                    <a:bodyPr/>
                    <a:lstStyle/>
                    <a:p>
                      <a:pPr algn="ctr"/>
                      <a:r>
                        <a:rPr lang="en-US" dirty="0" smtClean="0"/>
                        <a:t>20</a:t>
                      </a:r>
                      <a:endParaRPr lang="en-US" dirty="0"/>
                    </a:p>
                  </a:txBody>
                  <a:tcPr/>
                </a:tc>
              </a:tr>
              <a:tr h="259715">
                <a:tc>
                  <a:txBody>
                    <a:bodyPr/>
                    <a:lstStyle/>
                    <a:p>
                      <a:r>
                        <a:rPr lang="en-US" dirty="0" smtClean="0"/>
                        <a:t>High Hospital ER</a:t>
                      </a:r>
                      <a:r>
                        <a:rPr lang="en-US" baseline="0" dirty="0" smtClean="0"/>
                        <a:t> Inpatient Utilization</a:t>
                      </a:r>
                      <a:endParaRPr lang="en-US" dirty="0"/>
                    </a:p>
                  </a:txBody>
                  <a:tcPr/>
                </a:tc>
                <a:tc>
                  <a:txBody>
                    <a:bodyPr/>
                    <a:lstStyle/>
                    <a:p>
                      <a:pPr algn="ctr"/>
                      <a:r>
                        <a:rPr lang="en-US" dirty="0" smtClean="0"/>
                        <a:t>5</a:t>
                      </a:r>
                      <a:endParaRPr lang="en-US" dirty="0"/>
                    </a:p>
                  </a:txBody>
                  <a:tcPr/>
                </a:tc>
                <a:tc>
                  <a:txBody>
                    <a:bodyPr/>
                    <a:lstStyle/>
                    <a:p>
                      <a:pPr algn="ctr"/>
                      <a:r>
                        <a:rPr lang="en-US" dirty="0" smtClean="0"/>
                        <a:t>5</a:t>
                      </a:r>
                      <a:endParaRPr lang="en-US" dirty="0"/>
                    </a:p>
                  </a:txBody>
                  <a:tcPr/>
                </a:tc>
                <a:tc>
                  <a:txBody>
                    <a:bodyPr/>
                    <a:lstStyle/>
                    <a:p>
                      <a:pPr algn="ctr"/>
                      <a:r>
                        <a:rPr lang="en-US" dirty="0" smtClean="0"/>
                        <a:t>5</a:t>
                      </a:r>
                      <a:endParaRPr lang="en-US" dirty="0"/>
                    </a:p>
                  </a:txBody>
                  <a:tcPr/>
                </a:tc>
                <a:tc>
                  <a:txBody>
                    <a:bodyPr/>
                    <a:lstStyle/>
                    <a:p>
                      <a:pPr algn="ctr"/>
                      <a:r>
                        <a:rPr lang="en-US" dirty="0" smtClean="0"/>
                        <a:t>5</a:t>
                      </a:r>
                      <a:endParaRPr lang="en-US" dirty="0"/>
                    </a:p>
                  </a:txBody>
                  <a:tcPr/>
                </a:tc>
                <a:tc>
                  <a:txBody>
                    <a:bodyPr/>
                    <a:lstStyle/>
                    <a:p>
                      <a:pPr algn="ctr"/>
                      <a:r>
                        <a:rPr lang="en-US" dirty="0" smtClean="0"/>
                        <a:t>20</a:t>
                      </a:r>
                      <a:endParaRPr lang="en-US" dirty="0"/>
                    </a:p>
                  </a:txBody>
                  <a:tcPr/>
                </a:tc>
              </a:tr>
              <a:tr h="259715">
                <a:tc>
                  <a:txBody>
                    <a:bodyPr/>
                    <a:lstStyle/>
                    <a:p>
                      <a:r>
                        <a:rPr lang="en-US" dirty="0" smtClean="0"/>
                        <a:t>Criminal Justice Population</a:t>
                      </a:r>
                      <a:endParaRPr lang="en-US" dirty="0"/>
                    </a:p>
                  </a:txBody>
                  <a:tcPr/>
                </a:tc>
                <a:tc>
                  <a:txBody>
                    <a:bodyPr/>
                    <a:lstStyle/>
                    <a:p>
                      <a:pPr algn="ctr"/>
                      <a:r>
                        <a:rPr lang="en-US" dirty="0" smtClean="0"/>
                        <a:t>5</a:t>
                      </a:r>
                      <a:endParaRPr lang="en-US" dirty="0"/>
                    </a:p>
                  </a:txBody>
                  <a:tcPr/>
                </a:tc>
                <a:tc>
                  <a:txBody>
                    <a:bodyPr/>
                    <a:lstStyle/>
                    <a:p>
                      <a:pPr algn="ctr"/>
                      <a:r>
                        <a:rPr lang="en-US" dirty="0" smtClean="0"/>
                        <a:t>5</a:t>
                      </a:r>
                      <a:endParaRPr lang="en-US" dirty="0"/>
                    </a:p>
                  </a:txBody>
                  <a:tcPr/>
                </a:tc>
                <a:tc>
                  <a:txBody>
                    <a:bodyPr/>
                    <a:lstStyle/>
                    <a:p>
                      <a:pPr algn="ctr"/>
                      <a:r>
                        <a:rPr lang="en-US" dirty="0" smtClean="0"/>
                        <a:t>5</a:t>
                      </a:r>
                      <a:endParaRPr lang="en-US" dirty="0"/>
                    </a:p>
                  </a:txBody>
                  <a:tcPr/>
                </a:tc>
                <a:tc>
                  <a:txBody>
                    <a:bodyPr/>
                    <a:lstStyle/>
                    <a:p>
                      <a:pPr algn="ctr"/>
                      <a:r>
                        <a:rPr lang="en-US" dirty="0" smtClean="0"/>
                        <a:t>5</a:t>
                      </a:r>
                      <a:endParaRPr lang="en-US" dirty="0"/>
                    </a:p>
                  </a:txBody>
                  <a:tcPr/>
                </a:tc>
                <a:tc>
                  <a:txBody>
                    <a:bodyPr/>
                    <a:lstStyle/>
                    <a:p>
                      <a:pPr algn="ctr"/>
                      <a:r>
                        <a:rPr lang="en-US" dirty="0" smtClean="0"/>
                        <a:t>20</a:t>
                      </a:r>
                      <a:endParaRPr lang="en-US" dirty="0"/>
                    </a:p>
                  </a:txBody>
                  <a:tcPr/>
                </a:tc>
              </a:tr>
              <a:tr h="259715">
                <a:tc>
                  <a:txBody>
                    <a:bodyPr/>
                    <a:lstStyle/>
                    <a:p>
                      <a:r>
                        <a:rPr lang="en-US" dirty="0" smtClean="0"/>
                        <a:t>Totals</a:t>
                      </a:r>
                      <a:endParaRPr lang="en-US" dirty="0"/>
                    </a:p>
                  </a:txBody>
                  <a:tcPr/>
                </a:tc>
                <a:tc>
                  <a:txBody>
                    <a:bodyPr/>
                    <a:lstStyle/>
                    <a:p>
                      <a:pPr algn="ctr"/>
                      <a:r>
                        <a:rPr lang="en-US" dirty="0" smtClean="0"/>
                        <a:t>42</a:t>
                      </a:r>
                      <a:endParaRPr lang="en-US" dirty="0"/>
                    </a:p>
                  </a:txBody>
                  <a:tcPr/>
                </a:tc>
                <a:tc>
                  <a:txBody>
                    <a:bodyPr/>
                    <a:lstStyle/>
                    <a:p>
                      <a:pPr algn="ctr"/>
                      <a:r>
                        <a:rPr lang="en-US" dirty="0" smtClean="0"/>
                        <a:t>65</a:t>
                      </a:r>
                      <a:endParaRPr lang="en-US" dirty="0"/>
                    </a:p>
                  </a:txBody>
                  <a:tcPr/>
                </a:tc>
                <a:tc>
                  <a:txBody>
                    <a:bodyPr/>
                    <a:lstStyle/>
                    <a:p>
                      <a:pPr algn="ctr"/>
                      <a:r>
                        <a:rPr lang="en-US" dirty="0" smtClean="0"/>
                        <a:t>45</a:t>
                      </a:r>
                      <a:endParaRPr lang="en-US" dirty="0"/>
                    </a:p>
                  </a:txBody>
                  <a:tcPr/>
                </a:tc>
                <a:tc>
                  <a:txBody>
                    <a:bodyPr/>
                    <a:lstStyle/>
                    <a:p>
                      <a:pPr algn="ctr"/>
                      <a:r>
                        <a:rPr lang="en-US" dirty="0" smtClean="0"/>
                        <a:t>35</a:t>
                      </a:r>
                      <a:endParaRPr lang="en-US" dirty="0"/>
                    </a:p>
                  </a:txBody>
                  <a:tcPr/>
                </a:tc>
                <a:tc>
                  <a:txBody>
                    <a:bodyPr/>
                    <a:lstStyle/>
                    <a:p>
                      <a:pPr algn="ctr"/>
                      <a:r>
                        <a:rPr lang="en-US" dirty="0" smtClean="0"/>
                        <a:t>187</a:t>
                      </a:r>
                      <a:endParaRPr lang="en-US" dirty="0"/>
                    </a:p>
                  </a:txBody>
                  <a:tcPr/>
                </a:tc>
              </a:tr>
              <a:tr h="259715">
                <a:tc gridSpan="6">
                  <a:txBody>
                    <a:bodyPr/>
                    <a:lstStyle/>
                    <a:p>
                      <a:r>
                        <a:rPr lang="en-US" dirty="0" smtClean="0"/>
                        <a:t>Note: No enrollment</a:t>
                      </a:r>
                      <a:r>
                        <a:rPr lang="en-US" baseline="0" dirty="0" smtClean="0"/>
                        <a:t> cap</a:t>
                      </a: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r>
            </a:tbl>
          </a:graphicData>
        </a:graphic>
      </p:graphicFrame>
      <p:pic>
        <p:nvPicPr>
          <p:cNvPr id="7" name="Picture 6" descr="S:\Whole Person Care\WPC_Logo_Tags\WPC_Logo_PtoIandW_Smal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6934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Part I - Background</a:t>
            </a:r>
            <a:endParaRPr lang="en-US" b="1" dirty="0"/>
          </a:p>
        </p:txBody>
      </p:sp>
      <p:sp>
        <p:nvSpPr>
          <p:cNvPr id="3" name="Content Placeholder 2"/>
          <p:cNvSpPr>
            <a:spLocks noGrp="1"/>
          </p:cNvSpPr>
          <p:nvPr>
            <p:ph idx="1"/>
          </p:nvPr>
        </p:nvSpPr>
        <p:spPr/>
        <p:txBody>
          <a:bodyPr>
            <a:normAutofit/>
          </a:bodyPr>
          <a:lstStyle/>
          <a:p>
            <a:pPr marL="0" indent="0">
              <a:buNone/>
            </a:pPr>
            <a:r>
              <a:rPr lang="en-US" b="1" dirty="0" smtClean="0"/>
              <a:t>San Benito County</a:t>
            </a:r>
          </a:p>
          <a:p>
            <a:r>
              <a:rPr lang="en-US" dirty="0" smtClean="0"/>
              <a:t>Approximately 58,792 residents</a:t>
            </a:r>
          </a:p>
          <a:p>
            <a:r>
              <a:rPr lang="en-US" dirty="0" smtClean="0"/>
              <a:t>19,023 Medi-Cal eligible, </a:t>
            </a:r>
            <a:r>
              <a:rPr lang="en-US" dirty="0" smtClean="0"/>
              <a:t>32</a:t>
            </a:r>
            <a:r>
              <a:rPr lang="en-US" dirty="0" smtClean="0"/>
              <a:t>% </a:t>
            </a:r>
            <a:r>
              <a:rPr lang="en-US" dirty="0" smtClean="0"/>
              <a:t>residents</a:t>
            </a:r>
          </a:p>
          <a:p>
            <a:r>
              <a:rPr lang="en-US" dirty="0" smtClean="0"/>
              <a:t>Heath and Human Services Agency is Lead Agency for California Small County Collaborative (CSCC)</a:t>
            </a:r>
          </a:p>
          <a:p>
            <a:pPr marL="0" indent="0">
              <a:buNone/>
            </a:pPr>
            <a:endParaRPr lang="en-US" dirty="0" smtClean="0"/>
          </a:p>
          <a:p>
            <a:endParaRPr lang="en-US" dirty="0"/>
          </a:p>
        </p:txBody>
      </p:sp>
      <p:pic>
        <p:nvPicPr>
          <p:cNvPr id="1030" name="Picture 6" descr="S:\Whole Person Care\WPC_Logo_Tags\WPC_Logo_PtoIandW_Smal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16208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noAutofit/>
          </a:bodyPr>
          <a:lstStyle/>
          <a:p>
            <a:r>
              <a:rPr lang="en-US" sz="2800" b="1" dirty="0">
                <a:solidFill>
                  <a:srgbClr val="000000"/>
                </a:solidFill>
              </a:rPr>
              <a:t>Part II – Section </a:t>
            </a:r>
            <a:r>
              <a:rPr lang="en-US" sz="2800" b="1" dirty="0" smtClean="0">
                <a:solidFill>
                  <a:srgbClr val="000000"/>
                </a:solidFill>
              </a:rPr>
              <a:t>3:</a:t>
            </a:r>
          </a:p>
          <a:p>
            <a:endParaRPr lang="en-US" sz="1000" b="1" dirty="0">
              <a:solidFill>
                <a:srgbClr val="000000"/>
              </a:solidFill>
            </a:endParaRPr>
          </a:p>
          <a:p>
            <a:r>
              <a:rPr lang="en-US" sz="2800" b="1" dirty="0" smtClean="0">
                <a:solidFill>
                  <a:srgbClr val="000000"/>
                </a:solidFill>
              </a:rPr>
              <a:t>Services, Interventions, Care Coordination and Data Sharing</a:t>
            </a:r>
            <a:endParaRPr lang="en-US" sz="2800" b="1" dirty="0">
              <a:solidFill>
                <a:srgbClr val="000000"/>
              </a:solidFill>
            </a:endParaRPr>
          </a:p>
        </p:txBody>
      </p:sp>
      <p:pic>
        <p:nvPicPr>
          <p:cNvPr id="8" name="Picture 6" descr="S:\Whole Person Care\WPC_Logo_Tags\WPC_Logo_PtoIandW_Smal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22212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Services</a:t>
            </a:r>
            <a:r>
              <a:rPr lang="en-US" b="1" dirty="0"/>
              <a:t>, Interventions and Care </a:t>
            </a:r>
            <a:r>
              <a:rPr lang="en-US" b="1" dirty="0" smtClean="0"/>
              <a:t>Coordination</a:t>
            </a:r>
            <a:endParaRPr lang="en-US" b="1" dirty="0"/>
          </a:p>
        </p:txBody>
      </p:sp>
      <p:sp>
        <p:nvSpPr>
          <p:cNvPr id="3" name="Content Placeholder 2"/>
          <p:cNvSpPr>
            <a:spLocks noGrp="1"/>
          </p:cNvSpPr>
          <p:nvPr>
            <p:ph idx="1"/>
          </p:nvPr>
        </p:nvSpPr>
        <p:spPr/>
        <p:txBody>
          <a:bodyPr>
            <a:normAutofit lnSpcReduction="10000"/>
          </a:bodyPr>
          <a:lstStyle/>
          <a:p>
            <a:r>
              <a:rPr lang="en-US" sz="4000" dirty="0" smtClean="0"/>
              <a:t>Participant Engagement and Outreach at “street level”</a:t>
            </a:r>
          </a:p>
          <a:p>
            <a:endParaRPr lang="en-US" sz="4000" dirty="0" smtClean="0"/>
          </a:p>
          <a:p>
            <a:r>
              <a:rPr lang="en-US" sz="4000" dirty="0" smtClean="0"/>
              <a:t>Comprehensive Care Coordination through CCC Team and CCC Plan</a:t>
            </a:r>
          </a:p>
          <a:p>
            <a:endParaRPr lang="en-US" sz="4000" dirty="0" smtClean="0"/>
          </a:p>
          <a:p>
            <a:r>
              <a:rPr lang="en-US" sz="4000" dirty="0" smtClean="0"/>
              <a:t>Housing Navigation</a:t>
            </a:r>
          </a:p>
          <a:p>
            <a:pPr marL="0" indent="0">
              <a:buNone/>
            </a:pPr>
            <a:endParaRPr lang="en-US" dirty="0" smtClean="0"/>
          </a:p>
        </p:txBody>
      </p:sp>
      <p:pic>
        <p:nvPicPr>
          <p:cNvPr id="6" name="Picture 6" descr="S:\Whole Person Care\WPC_Logo_Tags\WPC_Logo_PtoIandW_Smal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93718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Participant Engagement Team (PET</a:t>
            </a:r>
            <a:r>
              <a:rPr lang="en-US" b="1" dirty="0" smtClean="0"/>
              <a:t>)</a:t>
            </a:r>
            <a:endParaRPr lang="en-US" b="1" dirty="0"/>
          </a:p>
        </p:txBody>
      </p:sp>
      <p:sp>
        <p:nvSpPr>
          <p:cNvPr id="3" name="Content Placeholder 2"/>
          <p:cNvSpPr>
            <a:spLocks noGrp="1"/>
          </p:cNvSpPr>
          <p:nvPr>
            <p:ph idx="1"/>
          </p:nvPr>
        </p:nvSpPr>
        <p:spPr/>
        <p:txBody>
          <a:bodyPr>
            <a:normAutofit/>
          </a:bodyPr>
          <a:lstStyle/>
          <a:p>
            <a:r>
              <a:rPr lang="en-US" sz="4400" dirty="0" smtClean="0"/>
              <a:t>Assessment Coordinator</a:t>
            </a:r>
          </a:p>
          <a:p>
            <a:r>
              <a:rPr lang="en-US" sz="4400" dirty="0" smtClean="0"/>
              <a:t>Community Health Nurse</a:t>
            </a:r>
          </a:p>
          <a:p>
            <a:r>
              <a:rPr lang="en-US" sz="4400" dirty="0" smtClean="0"/>
              <a:t>Probation Officer</a:t>
            </a:r>
          </a:p>
          <a:p>
            <a:r>
              <a:rPr lang="en-US" sz="4400" dirty="0" smtClean="0"/>
              <a:t>Peer Advocate</a:t>
            </a:r>
          </a:p>
          <a:p>
            <a:endParaRPr lang="en-US" sz="4400" dirty="0" smtClean="0"/>
          </a:p>
          <a:p>
            <a:pPr marL="0" indent="0">
              <a:buNone/>
            </a:pPr>
            <a:endParaRPr lang="en-US" dirty="0" smtClean="0"/>
          </a:p>
        </p:txBody>
      </p:sp>
      <p:pic>
        <p:nvPicPr>
          <p:cNvPr id="6" name="Picture 6" descr="S:\Whole Person Care\WPC_Logo_Tags\WPC_Logo_PtoIandW_Smal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52506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Participant Engagement and </a:t>
            </a:r>
            <a:r>
              <a:rPr lang="en-US" b="1" dirty="0" smtClean="0"/>
              <a:t>Outreach</a:t>
            </a:r>
            <a:endParaRPr lang="en-US" b="1" dirty="0"/>
          </a:p>
        </p:txBody>
      </p:sp>
      <p:sp>
        <p:nvSpPr>
          <p:cNvPr id="3" name="Content Placeholder 2"/>
          <p:cNvSpPr>
            <a:spLocks noGrp="1"/>
          </p:cNvSpPr>
          <p:nvPr>
            <p:ph idx="1"/>
          </p:nvPr>
        </p:nvSpPr>
        <p:spPr/>
        <p:txBody>
          <a:bodyPr>
            <a:normAutofit lnSpcReduction="10000"/>
          </a:bodyPr>
          <a:lstStyle/>
          <a:p>
            <a:r>
              <a:rPr lang="en-US" dirty="0" smtClean="0"/>
              <a:t>Community outreach by PET. Screen individuals for appropriate referrals to WPC or other programs including PRIME.</a:t>
            </a:r>
          </a:p>
          <a:p>
            <a:r>
              <a:rPr lang="en-US" dirty="0" smtClean="0"/>
              <a:t>Referrals to PET from:</a:t>
            </a:r>
          </a:p>
          <a:p>
            <a:pPr lvl="1"/>
            <a:r>
              <a:rPr lang="en-US" dirty="0" smtClean="0"/>
              <a:t>HHH</a:t>
            </a:r>
          </a:p>
          <a:p>
            <a:pPr lvl="1"/>
            <a:r>
              <a:rPr lang="en-US" dirty="0" smtClean="0"/>
              <a:t>SBHF, Anthem and other health providers</a:t>
            </a:r>
          </a:p>
          <a:p>
            <a:pPr lvl="1"/>
            <a:r>
              <a:rPr lang="en-US" dirty="0" smtClean="0"/>
              <a:t>County BH, PH, probation, social services</a:t>
            </a:r>
          </a:p>
          <a:p>
            <a:pPr lvl="1"/>
            <a:r>
              <a:rPr lang="en-US" dirty="0" smtClean="0"/>
              <a:t>Associated non-profits</a:t>
            </a:r>
          </a:p>
          <a:p>
            <a:pPr lvl="1"/>
            <a:r>
              <a:rPr lang="en-US" dirty="0" smtClean="0"/>
              <a:t>Local housing agencies</a:t>
            </a:r>
          </a:p>
          <a:p>
            <a:pPr marL="457200" lvl="1" indent="0">
              <a:buNone/>
            </a:pPr>
            <a:endParaRPr lang="en-US" dirty="0" smtClean="0"/>
          </a:p>
          <a:p>
            <a:pPr marL="0" indent="0">
              <a:buNone/>
            </a:pPr>
            <a:endParaRPr lang="en-US" dirty="0" smtClean="0"/>
          </a:p>
        </p:txBody>
      </p:sp>
      <p:pic>
        <p:nvPicPr>
          <p:cNvPr id="6" name="Picture 6" descr="S:\Whole Person Care\WPC_Logo_Tags\WPC_Logo_PtoIandW_Smal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79758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Participant Engagement and Outreach (continued</a:t>
            </a:r>
            <a:r>
              <a:rPr lang="en-US" b="1" dirty="0" smtClean="0"/>
              <a:t>)</a:t>
            </a:r>
            <a:endParaRPr lang="en-US" b="1" dirty="0"/>
          </a:p>
        </p:txBody>
      </p:sp>
      <p:sp>
        <p:nvSpPr>
          <p:cNvPr id="3" name="Content Placeholder 2"/>
          <p:cNvSpPr>
            <a:spLocks noGrp="1"/>
          </p:cNvSpPr>
          <p:nvPr>
            <p:ph idx="1"/>
          </p:nvPr>
        </p:nvSpPr>
        <p:spPr/>
        <p:txBody>
          <a:bodyPr>
            <a:normAutofit lnSpcReduction="10000"/>
          </a:bodyPr>
          <a:lstStyle/>
          <a:p>
            <a:r>
              <a:rPr lang="en-US" dirty="0" smtClean="0"/>
              <a:t>PET will venture </a:t>
            </a:r>
            <a:r>
              <a:rPr lang="en-US" dirty="0"/>
              <a:t>into business and residential neighborhoods where there are known concentrations of homeless. </a:t>
            </a:r>
            <a:endParaRPr lang="en-US" dirty="0" smtClean="0"/>
          </a:p>
          <a:p>
            <a:r>
              <a:rPr lang="en-US" dirty="0"/>
              <a:t>The </a:t>
            </a:r>
            <a:r>
              <a:rPr lang="en-US" dirty="0" smtClean="0"/>
              <a:t>PET will assist with:</a:t>
            </a:r>
          </a:p>
          <a:p>
            <a:pPr lvl="1"/>
            <a:r>
              <a:rPr lang="en-US" dirty="0" smtClean="0"/>
              <a:t>Comprehensive Care Coordination Plan (CCCP)</a:t>
            </a:r>
          </a:p>
          <a:p>
            <a:pPr lvl="1"/>
            <a:r>
              <a:rPr lang="en-US" dirty="0"/>
              <a:t>M</a:t>
            </a:r>
            <a:r>
              <a:rPr lang="en-US" dirty="0" smtClean="0"/>
              <a:t>aking </a:t>
            </a:r>
            <a:r>
              <a:rPr lang="en-US" dirty="0"/>
              <a:t>appointments with health care </a:t>
            </a:r>
            <a:r>
              <a:rPr lang="en-US" dirty="0" smtClean="0"/>
              <a:t>providers </a:t>
            </a:r>
          </a:p>
          <a:p>
            <a:pPr lvl="1"/>
            <a:r>
              <a:rPr lang="en-US" dirty="0"/>
              <a:t>T</a:t>
            </a:r>
            <a:r>
              <a:rPr lang="en-US" dirty="0" smtClean="0"/>
              <a:t>ravel to </a:t>
            </a:r>
            <a:r>
              <a:rPr lang="en-US" dirty="0"/>
              <a:t>attend appointments </a:t>
            </a:r>
            <a:r>
              <a:rPr lang="en-US" dirty="0" smtClean="0"/>
              <a:t>and </a:t>
            </a:r>
            <a:r>
              <a:rPr lang="en-US" dirty="0"/>
              <a:t>receive </a:t>
            </a:r>
            <a:r>
              <a:rPr lang="en-US" dirty="0" smtClean="0"/>
              <a:t>services</a:t>
            </a:r>
            <a:endParaRPr lang="en-US" dirty="0"/>
          </a:p>
          <a:p>
            <a:pPr lvl="1"/>
            <a:r>
              <a:rPr lang="en-US" dirty="0" smtClean="0"/>
              <a:t> </a:t>
            </a:r>
            <a:r>
              <a:rPr lang="en-US" dirty="0"/>
              <a:t>A</a:t>
            </a:r>
            <a:r>
              <a:rPr lang="en-US" dirty="0" smtClean="0"/>
              <a:t>pplications </a:t>
            </a:r>
            <a:r>
              <a:rPr lang="en-US" dirty="0"/>
              <a:t>and processing for public benefits.</a:t>
            </a:r>
          </a:p>
          <a:p>
            <a:pPr lvl="1"/>
            <a:endParaRPr lang="en-US" dirty="0" smtClean="0"/>
          </a:p>
          <a:p>
            <a:pPr lvl="1"/>
            <a:endParaRPr lang="en-US" dirty="0" smtClean="0"/>
          </a:p>
          <a:p>
            <a:pPr marL="0" indent="0">
              <a:buNone/>
            </a:pPr>
            <a:endParaRPr lang="en-US" dirty="0" smtClean="0"/>
          </a:p>
        </p:txBody>
      </p:sp>
      <p:pic>
        <p:nvPicPr>
          <p:cNvPr id="6" name="Picture 6" descr="S:\Whole Person Care\WPC_Logo_Tags\WPC_Logo_PtoIandW_Smal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24878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Participant Engagement and Outreach (continued</a:t>
            </a:r>
            <a:r>
              <a:rPr lang="en-US" b="1" dirty="0" smtClean="0"/>
              <a:t>)</a:t>
            </a:r>
            <a:endParaRPr lang="en-US" b="1" dirty="0"/>
          </a:p>
        </p:txBody>
      </p:sp>
      <p:sp>
        <p:nvSpPr>
          <p:cNvPr id="3" name="Content Placeholder 2"/>
          <p:cNvSpPr>
            <a:spLocks noGrp="1"/>
          </p:cNvSpPr>
          <p:nvPr>
            <p:ph idx="1"/>
          </p:nvPr>
        </p:nvSpPr>
        <p:spPr/>
        <p:txBody>
          <a:bodyPr>
            <a:normAutofit/>
          </a:bodyPr>
          <a:lstStyle/>
          <a:p>
            <a:r>
              <a:rPr lang="en-US" dirty="0" smtClean="0"/>
              <a:t>50 potential enrollees annually</a:t>
            </a:r>
          </a:p>
          <a:p>
            <a:r>
              <a:rPr lang="en-US" dirty="0" smtClean="0"/>
              <a:t>Length of engagement services will average 2 months with a range of 1 to 4 months</a:t>
            </a:r>
          </a:p>
          <a:p>
            <a:r>
              <a:rPr lang="en-US" dirty="0" smtClean="0"/>
              <a:t>PET will hand off to Lead Care Coordinator focus will shift to Comprehensive Care Coordination</a:t>
            </a:r>
            <a:endParaRPr lang="en-US" dirty="0"/>
          </a:p>
          <a:p>
            <a:pPr lvl="1"/>
            <a:endParaRPr lang="en-US" dirty="0" smtClean="0"/>
          </a:p>
          <a:p>
            <a:pPr lvl="1"/>
            <a:endParaRPr lang="en-US" dirty="0" smtClean="0"/>
          </a:p>
          <a:p>
            <a:pPr marL="0" indent="0">
              <a:buNone/>
            </a:pPr>
            <a:endParaRPr lang="en-US" dirty="0" smtClean="0"/>
          </a:p>
        </p:txBody>
      </p:sp>
      <p:pic>
        <p:nvPicPr>
          <p:cNvPr id="6" name="Picture 6" descr="S:\Whole Person Care\WPC_Logo_Tags\WPC_Logo_PtoIandW_Smal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08444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Comprehensive Care Coordination Team (CCCT</a:t>
            </a:r>
            <a:r>
              <a:rPr lang="en-US" b="1" dirty="0" smtClean="0"/>
              <a:t>)</a:t>
            </a:r>
            <a:endParaRPr lang="en-US" b="1" dirty="0"/>
          </a:p>
        </p:txBody>
      </p:sp>
      <p:sp>
        <p:nvSpPr>
          <p:cNvPr id="3" name="Content Placeholder 2"/>
          <p:cNvSpPr>
            <a:spLocks noGrp="1"/>
          </p:cNvSpPr>
          <p:nvPr>
            <p:ph idx="1"/>
          </p:nvPr>
        </p:nvSpPr>
        <p:spPr/>
        <p:txBody>
          <a:bodyPr>
            <a:normAutofit/>
          </a:bodyPr>
          <a:lstStyle/>
          <a:p>
            <a:r>
              <a:rPr lang="en-US" dirty="0" smtClean="0"/>
              <a:t>Lead Care Coordinator</a:t>
            </a:r>
          </a:p>
          <a:p>
            <a:r>
              <a:rPr lang="en-US" dirty="0" smtClean="0"/>
              <a:t>Community Health Nurse</a:t>
            </a:r>
          </a:p>
          <a:p>
            <a:r>
              <a:rPr lang="en-US" dirty="0" smtClean="0"/>
              <a:t>Mental Health Clinician</a:t>
            </a:r>
          </a:p>
          <a:p>
            <a:r>
              <a:rPr lang="en-US" dirty="0" smtClean="0"/>
              <a:t>Substance Abuse Recovery Specialist</a:t>
            </a:r>
          </a:p>
          <a:p>
            <a:r>
              <a:rPr lang="en-US" dirty="0" smtClean="0"/>
              <a:t>Peer advocate</a:t>
            </a:r>
          </a:p>
          <a:p>
            <a:r>
              <a:rPr lang="en-US" dirty="0" smtClean="0"/>
              <a:t>Housing Navigator, as appropriate</a:t>
            </a:r>
            <a:endParaRPr lang="en-US" dirty="0"/>
          </a:p>
          <a:p>
            <a:pPr lvl="1"/>
            <a:endParaRPr lang="en-US" dirty="0" smtClean="0"/>
          </a:p>
          <a:p>
            <a:pPr lvl="1"/>
            <a:endParaRPr lang="en-US" dirty="0" smtClean="0"/>
          </a:p>
          <a:p>
            <a:pPr marL="0" indent="0">
              <a:buNone/>
            </a:pPr>
            <a:endParaRPr lang="en-US" dirty="0" smtClean="0"/>
          </a:p>
        </p:txBody>
      </p:sp>
      <p:pic>
        <p:nvPicPr>
          <p:cNvPr id="6" name="Picture 6" descr="S:\Whole Person Care\WPC_Logo_Tags\WPC_Logo_PtoIandW_Smal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15141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Comprehensive Care </a:t>
            </a:r>
            <a:r>
              <a:rPr lang="en-US" b="1" dirty="0" smtClean="0"/>
              <a:t>Coordination</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CCCT </a:t>
            </a:r>
            <a:r>
              <a:rPr lang="en-US" dirty="0"/>
              <a:t>will conduct full assessments of health, mental health, substance abuse and housing needs. </a:t>
            </a:r>
          </a:p>
          <a:p>
            <a:r>
              <a:rPr lang="en-US" dirty="0" smtClean="0"/>
              <a:t>Develop tailored CCC Plan for each participant</a:t>
            </a:r>
          </a:p>
          <a:p>
            <a:r>
              <a:rPr lang="en-US" dirty="0" smtClean="0"/>
              <a:t>CCCT members will be assigned responsibilities based on the needs of the participant</a:t>
            </a:r>
          </a:p>
          <a:p>
            <a:r>
              <a:rPr lang="en-US" dirty="0" smtClean="0"/>
              <a:t>Participant has regular meetings with CCCT</a:t>
            </a:r>
          </a:p>
          <a:p>
            <a:r>
              <a:rPr lang="en-US" dirty="0" smtClean="0"/>
              <a:t>CCC will conclude when individuals “graduate” upon completion of their CCCP goals</a:t>
            </a:r>
          </a:p>
          <a:p>
            <a:pPr lvl="1"/>
            <a:endParaRPr lang="en-US" dirty="0" smtClean="0"/>
          </a:p>
          <a:p>
            <a:pPr marL="0" indent="0">
              <a:buNone/>
            </a:pPr>
            <a:endParaRPr lang="en-US" dirty="0" smtClean="0"/>
          </a:p>
        </p:txBody>
      </p:sp>
      <p:pic>
        <p:nvPicPr>
          <p:cNvPr id="6" name="Picture 6" descr="S:\Whole Person Care\WPC_Logo_Tags\WPC_Logo_PtoIandW_Smal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09889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Comprehensive Care Coordination (continued)</a:t>
            </a:r>
          </a:p>
        </p:txBody>
      </p:sp>
      <p:sp>
        <p:nvSpPr>
          <p:cNvPr id="3" name="Content Placeholder 2"/>
          <p:cNvSpPr>
            <a:spLocks noGrp="1"/>
          </p:cNvSpPr>
          <p:nvPr>
            <p:ph idx="1"/>
          </p:nvPr>
        </p:nvSpPr>
        <p:spPr/>
        <p:txBody>
          <a:bodyPr>
            <a:noAutofit/>
          </a:bodyPr>
          <a:lstStyle/>
          <a:p>
            <a:r>
              <a:rPr lang="en-US" sz="2400" dirty="0" smtClean="0"/>
              <a:t>CCCT will </a:t>
            </a:r>
            <a:r>
              <a:rPr lang="en-US" sz="2400" dirty="0"/>
              <a:t>will provide care coordination services at a high </a:t>
            </a:r>
            <a:r>
              <a:rPr lang="en-US" sz="2400" dirty="0" smtClean="0"/>
              <a:t>level </a:t>
            </a:r>
            <a:r>
              <a:rPr lang="en-US" sz="2400" dirty="0"/>
              <a:t>of </a:t>
            </a:r>
            <a:r>
              <a:rPr lang="en-US" sz="2400" dirty="0" smtClean="0"/>
              <a:t>intensity; “</a:t>
            </a:r>
            <a:r>
              <a:rPr lang="en-US" sz="2400" dirty="0"/>
              <a:t>whatever it takes” to support the participant in achieving their recovery goals. </a:t>
            </a:r>
            <a:endParaRPr lang="en-US" sz="2400" dirty="0" smtClean="0"/>
          </a:p>
          <a:p>
            <a:endParaRPr lang="en-US" sz="1000" dirty="0" smtClean="0"/>
          </a:p>
          <a:p>
            <a:r>
              <a:rPr lang="en-US" sz="2400" dirty="0" smtClean="0"/>
              <a:t>24</a:t>
            </a:r>
            <a:r>
              <a:rPr lang="en-US" sz="2400" dirty="0"/>
              <a:t>/7/365 access to services and commitment to engage and collaborate with any potential sources of support to the participant, </a:t>
            </a:r>
            <a:r>
              <a:rPr lang="en-US" sz="2400" dirty="0" smtClean="0"/>
              <a:t>including </a:t>
            </a:r>
            <a:r>
              <a:rPr lang="en-US" sz="2400" dirty="0"/>
              <a:t>friends, family, medical providers, pets, treatment providers and a probation officer. </a:t>
            </a:r>
            <a:endParaRPr lang="en-US" sz="2400" dirty="0" smtClean="0"/>
          </a:p>
          <a:p>
            <a:endParaRPr lang="en-US" sz="1000" dirty="0" smtClean="0"/>
          </a:p>
          <a:p>
            <a:r>
              <a:rPr lang="en-US" sz="2400" dirty="0"/>
              <a:t>CCC will be conducted with 107 potential WPC participants over the life of the Project </a:t>
            </a:r>
            <a:r>
              <a:rPr lang="en-US" sz="2400" dirty="0" smtClean="0"/>
              <a:t>and the </a:t>
            </a:r>
            <a:r>
              <a:rPr lang="en-US" sz="2400" dirty="0"/>
              <a:t>length of CCC will last from 3 to 12 months with an average of 6.75 months per participant for a total of 722 member </a:t>
            </a:r>
            <a:r>
              <a:rPr lang="en-US" sz="2400" dirty="0" smtClean="0"/>
              <a:t>months</a:t>
            </a:r>
          </a:p>
        </p:txBody>
      </p:sp>
      <p:pic>
        <p:nvPicPr>
          <p:cNvPr id="6" name="Picture 6" descr="S:\Whole Person Care\WPC_Logo_Tags\WPC_Logo_PtoIandW_Smal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40848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Housing Navigation and Supports</a:t>
            </a:r>
          </a:p>
        </p:txBody>
      </p:sp>
      <p:sp>
        <p:nvSpPr>
          <p:cNvPr id="3" name="Content Placeholder 2"/>
          <p:cNvSpPr>
            <a:spLocks noGrp="1"/>
          </p:cNvSpPr>
          <p:nvPr>
            <p:ph idx="1"/>
          </p:nvPr>
        </p:nvSpPr>
        <p:spPr/>
        <p:txBody>
          <a:bodyPr>
            <a:normAutofit fontScale="85000" lnSpcReduction="10000"/>
          </a:bodyPr>
          <a:lstStyle/>
          <a:p>
            <a:pPr lvl="0"/>
            <a:r>
              <a:rPr lang="en-US" dirty="0" smtClean="0"/>
              <a:t>Assessment </a:t>
            </a:r>
            <a:r>
              <a:rPr lang="en-US" dirty="0"/>
              <a:t>of eligibility for various housing supports; </a:t>
            </a:r>
          </a:p>
          <a:p>
            <a:pPr lvl="0"/>
            <a:r>
              <a:rPr lang="en-US" dirty="0"/>
              <a:t>Assisting individuals to search for housing;  </a:t>
            </a:r>
          </a:p>
          <a:p>
            <a:pPr lvl="0"/>
            <a:r>
              <a:rPr lang="en-US" dirty="0"/>
              <a:t>Breaking down barriers associated with obtaining housing; </a:t>
            </a:r>
          </a:p>
          <a:p>
            <a:pPr lvl="0"/>
            <a:r>
              <a:rPr lang="en-US" dirty="0"/>
              <a:t>Helping with credit repair or criminal record expungement; </a:t>
            </a:r>
          </a:p>
          <a:p>
            <a:pPr lvl="0"/>
            <a:r>
              <a:rPr lang="en-US" dirty="0"/>
              <a:t>Providing advocacy with landlords; and</a:t>
            </a:r>
          </a:p>
          <a:p>
            <a:pPr lvl="0"/>
            <a:r>
              <a:rPr lang="en-US" dirty="0"/>
              <a:t>Helping participants to build the skills and supports necessary to maintaining housing over time. </a:t>
            </a:r>
          </a:p>
        </p:txBody>
      </p:sp>
      <p:pic>
        <p:nvPicPr>
          <p:cNvPr id="6" name="Picture 6" descr="S:\Whole Person Care\WPC_Logo_Tags\WPC_Logo_PtoIandW_Smal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4221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Part I - Background (continued)</a:t>
            </a:r>
            <a:endParaRPr lang="en-US" b="1"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Common Components across ALL Counties (Mariposa, Plumas and San Benito)</a:t>
            </a:r>
          </a:p>
          <a:p>
            <a:r>
              <a:rPr lang="en-US" dirty="0" smtClean="0"/>
              <a:t>Automated Client Data Management &amp; Care Coordination System</a:t>
            </a:r>
          </a:p>
          <a:p>
            <a:r>
              <a:rPr lang="en-US" dirty="0" smtClean="0"/>
              <a:t>Participant “Client” engagement</a:t>
            </a:r>
          </a:p>
          <a:p>
            <a:r>
              <a:rPr lang="en-US" dirty="0" smtClean="0"/>
              <a:t>Comprehensive Care Coordination (CCC)</a:t>
            </a:r>
          </a:p>
          <a:p>
            <a:r>
              <a:rPr lang="en-US" dirty="0" smtClean="0"/>
              <a:t>Data Collection and Reporting</a:t>
            </a:r>
          </a:p>
          <a:p>
            <a:r>
              <a:rPr lang="en-US" dirty="0" smtClean="0"/>
              <a:t>Universal and Variant Metrics</a:t>
            </a:r>
          </a:p>
          <a:p>
            <a:r>
              <a:rPr lang="en-US" dirty="0" smtClean="0"/>
              <a:t>Centralized Financial Claiming and Data Reporting to Department of Health Care Services (DHCS)</a:t>
            </a:r>
            <a:endParaRPr lang="en-US" dirty="0"/>
          </a:p>
        </p:txBody>
      </p:sp>
      <p:pic>
        <p:nvPicPr>
          <p:cNvPr id="7" name="Picture 6" descr="S:\Whole Person Care\WPC_Logo_Tags\WPC_Logo_PtoIandW_Smal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25010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Housing Navigation and Supports (continued</a:t>
            </a:r>
            <a:r>
              <a:rPr lang="en-US" b="1" dirty="0" smtClean="0"/>
              <a:t>)</a:t>
            </a:r>
            <a:endParaRPr lang="en-US" b="1" dirty="0"/>
          </a:p>
        </p:txBody>
      </p:sp>
      <p:sp>
        <p:nvSpPr>
          <p:cNvPr id="3" name="Content Placeholder 2"/>
          <p:cNvSpPr>
            <a:spLocks noGrp="1"/>
          </p:cNvSpPr>
          <p:nvPr>
            <p:ph idx="1"/>
          </p:nvPr>
        </p:nvSpPr>
        <p:spPr/>
        <p:txBody>
          <a:bodyPr>
            <a:noAutofit/>
          </a:bodyPr>
          <a:lstStyle/>
          <a:p>
            <a:pPr lvl="0"/>
            <a:r>
              <a:rPr lang="en-US" sz="2800" dirty="0" smtClean="0"/>
              <a:t>Participants enrolled in CCC </a:t>
            </a:r>
            <a:r>
              <a:rPr lang="en-US" sz="2800" dirty="0"/>
              <a:t>who are determined to be homeless or have unstable housing/imminent risk of homelessness, will be linked to the Housing Navigator</a:t>
            </a:r>
            <a:r>
              <a:rPr lang="en-US" sz="2800" dirty="0" smtClean="0"/>
              <a:t>.</a:t>
            </a:r>
          </a:p>
          <a:p>
            <a:pPr lvl="0"/>
            <a:r>
              <a:rPr lang="en-US" sz="2800" dirty="0" smtClean="0"/>
              <a:t>Housing </a:t>
            </a:r>
            <a:r>
              <a:rPr lang="en-US" sz="2800" dirty="0"/>
              <a:t>Navigator </a:t>
            </a:r>
            <a:r>
              <a:rPr lang="en-US" sz="2800" dirty="0" smtClean="0"/>
              <a:t>works </a:t>
            </a:r>
            <a:r>
              <a:rPr lang="en-US" sz="2800" dirty="0"/>
              <a:t>with the CCCT to ensure housing goals are included in the CCCP and there is a seamless coordination of services. </a:t>
            </a:r>
            <a:endParaRPr lang="en-US" sz="2800" dirty="0" smtClean="0"/>
          </a:p>
          <a:p>
            <a:pPr lvl="0"/>
            <a:r>
              <a:rPr lang="en-US" sz="2800" dirty="0" smtClean="0"/>
              <a:t>Once </a:t>
            </a:r>
            <a:r>
              <a:rPr lang="en-US" sz="2800" dirty="0"/>
              <a:t>the goals/activities of this service are complete, the Housing Navigator will inform the lead </a:t>
            </a:r>
            <a:r>
              <a:rPr lang="en-US" sz="2800" dirty="0" smtClean="0"/>
              <a:t>staff, which </a:t>
            </a:r>
            <a:r>
              <a:rPr lang="en-US" sz="2800" dirty="0"/>
              <a:t>will trigger a “graduation” from Housing Navigation and Supports Bundle. </a:t>
            </a:r>
          </a:p>
        </p:txBody>
      </p:sp>
      <p:pic>
        <p:nvPicPr>
          <p:cNvPr id="6" name="Picture 6" descr="S:\Whole Person Care\WPC_Logo_Tags\WPC_Logo_PtoIandW_Smal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09125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Housing Navigation and Supports (continued)</a:t>
            </a:r>
          </a:p>
        </p:txBody>
      </p:sp>
      <p:sp>
        <p:nvSpPr>
          <p:cNvPr id="3" name="Content Placeholder 2"/>
          <p:cNvSpPr>
            <a:spLocks noGrp="1"/>
          </p:cNvSpPr>
          <p:nvPr>
            <p:ph idx="1"/>
          </p:nvPr>
        </p:nvSpPr>
        <p:spPr/>
        <p:txBody>
          <a:bodyPr>
            <a:normAutofit fontScale="85000" lnSpcReduction="10000"/>
          </a:bodyPr>
          <a:lstStyle/>
          <a:p>
            <a:r>
              <a:rPr lang="en-US" dirty="0" smtClean="0"/>
              <a:t>Housing services will include:</a:t>
            </a:r>
          </a:p>
          <a:p>
            <a:pPr lvl="1"/>
            <a:r>
              <a:rPr lang="en-US" dirty="0"/>
              <a:t>H</a:t>
            </a:r>
            <a:r>
              <a:rPr lang="en-US" dirty="0" smtClean="0"/>
              <a:t>ousing assessment</a:t>
            </a:r>
            <a:r>
              <a:rPr lang="en-US" dirty="0"/>
              <a:t> </a:t>
            </a:r>
            <a:r>
              <a:rPr lang="en-US" dirty="0" smtClean="0"/>
              <a:t>and </a:t>
            </a:r>
            <a:r>
              <a:rPr lang="en-US" dirty="0"/>
              <a:t>individualized housing support plan, </a:t>
            </a:r>
            <a:endParaRPr lang="en-US" dirty="0" smtClean="0"/>
          </a:p>
          <a:p>
            <a:pPr lvl="1"/>
            <a:r>
              <a:rPr lang="en-US" dirty="0"/>
              <a:t>A</a:t>
            </a:r>
            <a:r>
              <a:rPr lang="en-US" dirty="0" smtClean="0"/>
              <a:t>ssisting </a:t>
            </a:r>
            <a:r>
              <a:rPr lang="en-US" dirty="0"/>
              <a:t>with housing </a:t>
            </a:r>
            <a:r>
              <a:rPr lang="en-US" dirty="0" smtClean="0"/>
              <a:t>applications</a:t>
            </a:r>
            <a:endParaRPr lang="en-US" dirty="0"/>
          </a:p>
          <a:p>
            <a:pPr lvl="1"/>
            <a:r>
              <a:rPr lang="en-US" dirty="0"/>
              <a:t>I</a:t>
            </a:r>
            <a:r>
              <a:rPr lang="en-US" dirty="0" smtClean="0"/>
              <a:t>dentifying </a:t>
            </a:r>
            <a:r>
              <a:rPr lang="en-US" dirty="0"/>
              <a:t>and securing available resources to assist with available housing subsidies especially the </a:t>
            </a:r>
            <a:r>
              <a:rPr lang="en-US" dirty="0" smtClean="0"/>
              <a:t>project </a:t>
            </a:r>
            <a:r>
              <a:rPr lang="en-US" dirty="0"/>
              <a:t>based voucher program offered by our participating entity, the Santa Cruz Housing Authority. </a:t>
            </a:r>
            <a:endParaRPr lang="en-US" dirty="0" smtClean="0"/>
          </a:p>
          <a:p>
            <a:pPr lvl="1"/>
            <a:r>
              <a:rPr lang="en-US" dirty="0"/>
              <a:t>S</a:t>
            </a:r>
            <a:r>
              <a:rPr lang="en-US" dirty="0" smtClean="0"/>
              <a:t>upport </a:t>
            </a:r>
            <a:r>
              <a:rPr lang="en-US" dirty="0"/>
              <a:t>for security deposits, moving costs, utility service issues, furnishings, and disability modifications. </a:t>
            </a:r>
            <a:endParaRPr lang="en-US" dirty="0" smtClean="0"/>
          </a:p>
          <a:p>
            <a:pPr lvl="1"/>
            <a:r>
              <a:rPr lang="en-US" dirty="0" smtClean="0"/>
              <a:t>Monitoring </a:t>
            </a:r>
            <a:r>
              <a:rPr lang="en-US" dirty="0"/>
              <a:t>placements to be ready to mediate with landlord problems or possible terminations of tenancy</a:t>
            </a:r>
            <a:r>
              <a:rPr lang="en-US" dirty="0" smtClean="0"/>
              <a:t>.</a:t>
            </a:r>
            <a:endParaRPr lang="en-US" dirty="0"/>
          </a:p>
          <a:p>
            <a:pPr lvl="0"/>
            <a:endParaRPr lang="en-US" dirty="0"/>
          </a:p>
        </p:txBody>
      </p:sp>
      <p:pic>
        <p:nvPicPr>
          <p:cNvPr id="6" name="Picture 6" descr="S:\Whole Person Care\WPC_Logo_Tags\WPC_Logo_PtoIandW_Smal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92102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Additional </a:t>
            </a:r>
            <a:r>
              <a:rPr lang="en-US" b="1" dirty="0" smtClean="0"/>
              <a:t>Services</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Job Skills and Pre-employment Training </a:t>
            </a:r>
            <a:r>
              <a:rPr lang="mr-IN" dirty="0" smtClean="0"/>
              <a:t>–</a:t>
            </a:r>
            <a:r>
              <a:rPr lang="en-US" dirty="0" smtClean="0"/>
              <a:t> SBCCSWD</a:t>
            </a:r>
          </a:p>
          <a:p>
            <a:endParaRPr lang="en-US" sz="2200" dirty="0" smtClean="0"/>
          </a:p>
          <a:p>
            <a:r>
              <a:rPr lang="en-US" dirty="0" smtClean="0"/>
              <a:t>Medical Respite Plan with HHH</a:t>
            </a:r>
          </a:p>
          <a:p>
            <a:endParaRPr lang="en-US" sz="2200" dirty="0" smtClean="0"/>
          </a:p>
          <a:p>
            <a:r>
              <a:rPr lang="en-US" dirty="0"/>
              <a:t>Probation </a:t>
            </a:r>
            <a:r>
              <a:rPr lang="en-US" dirty="0" smtClean="0"/>
              <a:t>Department </a:t>
            </a:r>
            <a:r>
              <a:rPr lang="en-US" dirty="0"/>
              <a:t>to identify individuals who are within 90 days of release from jail and meet WPC enrollment criteria, including crisis and/or hospitalizations, chronic health conditions and homeless or at risk upon discharge</a:t>
            </a:r>
            <a:r>
              <a:rPr lang="en-US" dirty="0" smtClean="0"/>
              <a:t>.</a:t>
            </a:r>
          </a:p>
          <a:p>
            <a:endParaRPr lang="en-US" dirty="0" smtClean="0"/>
          </a:p>
          <a:p>
            <a:endParaRPr lang="en-US" dirty="0" smtClean="0"/>
          </a:p>
          <a:p>
            <a:endParaRPr lang="en-US" dirty="0" smtClean="0"/>
          </a:p>
        </p:txBody>
      </p:sp>
      <p:pic>
        <p:nvPicPr>
          <p:cNvPr id="6" name="Picture 6" descr="S:\Whole Person Care\WPC_Logo_Tags\WPC_Logo_PtoIandW_Smal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30484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Data Sharing</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Develop automated Client </a:t>
            </a:r>
            <a:r>
              <a:rPr lang="en-US" dirty="0"/>
              <a:t>Data Management System</a:t>
            </a:r>
            <a:r>
              <a:rPr lang="en-US" dirty="0" smtClean="0"/>
              <a:t>) </a:t>
            </a:r>
            <a:r>
              <a:rPr lang="mr-IN" dirty="0" smtClean="0"/>
              <a:t>–</a:t>
            </a:r>
            <a:r>
              <a:rPr lang="en-US" dirty="0" smtClean="0"/>
              <a:t> CIBHS for eBHS</a:t>
            </a:r>
          </a:p>
          <a:p>
            <a:endParaRPr lang="en-US" dirty="0" smtClean="0"/>
          </a:p>
          <a:p>
            <a:r>
              <a:rPr lang="en-US" dirty="0"/>
              <a:t>The purpose </a:t>
            </a:r>
            <a:r>
              <a:rPr lang="en-US" dirty="0" smtClean="0"/>
              <a:t>is </a:t>
            </a:r>
            <a:r>
              <a:rPr lang="en-US" dirty="0"/>
              <a:t>to provide an automated system with bi-directional capabilities for use by the Lead Case Manager, the CCC Team, and other selected users determined by the county, including hospitals, other health and behavioral health care providers, and community-based service </a:t>
            </a:r>
            <a:r>
              <a:rPr lang="en-US" dirty="0" smtClean="0"/>
              <a:t>providers. </a:t>
            </a:r>
          </a:p>
          <a:p>
            <a:endParaRPr lang="en-US" dirty="0" smtClean="0"/>
          </a:p>
          <a:p>
            <a:endParaRPr lang="en-US" dirty="0" smtClean="0"/>
          </a:p>
          <a:p>
            <a:endParaRPr lang="en-US" dirty="0" smtClean="0"/>
          </a:p>
        </p:txBody>
      </p:sp>
      <p:pic>
        <p:nvPicPr>
          <p:cNvPr id="6" name="Picture 6" descr="S:\Whole Person Care\WPC_Logo_Tags\WPC_Logo_PtoIandW_Smal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66733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Data </a:t>
            </a:r>
            <a:r>
              <a:rPr lang="en-US" b="1" dirty="0"/>
              <a:t>Sharing (continued</a:t>
            </a:r>
            <a:r>
              <a:rPr lang="en-US" b="1" dirty="0" smtClean="0"/>
              <a:t>)</a:t>
            </a:r>
            <a:endParaRPr lang="en-US" b="1"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Aggregate </a:t>
            </a:r>
            <a:r>
              <a:rPr lang="en-US" dirty="0"/>
              <a:t>and </a:t>
            </a:r>
            <a:r>
              <a:rPr lang="en-US" dirty="0" smtClean="0"/>
              <a:t>integrate </a:t>
            </a:r>
            <a:r>
              <a:rPr lang="en-US" dirty="0"/>
              <a:t>relevant target population data in the following manner:</a:t>
            </a:r>
          </a:p>
          <a:p>
            <a:pPr lvl="1"/>
            <a:r>
              <a:rPr lang="en-US" dirty="0" smtClean="0"/>
              <a:t>Incorporate </a:t>
            </a:r>
            <a:r>
              <a:rPr lang="en-US" dirty="0"/>
              <a:t>and </a:t>
            </a:r>
            <a:r>
              <a:rPr lang="en-US" dirty="0" smtClean="0"/>
              <a:t>map </a:t>
            </a:r>
            <a:r>
              <a:rPr lang="en-US" dirty="0"/>
              <a:t>data across multiple systems, including Medi-Cal Managed Care Plans, the Medi-Cal Fee For Service program, hospitals, differing local EHR systems, County Behavioral Health, and community-based providers; </a:t>
            </a:r>
          </a:p>
          <a:p>
            <a:pPr lvl="1"/>
            <a:r>
              <a:rPr lang="en-US" dirty="0"/>
              <a:t>Provides integrated data at the individual WPC participant level by creating a profile of each participant’s overall utilization of services across multiple systems;</a:t>
            </a:r>
          </a:p>
          <a:p>
            <a:pPr lvl="1"/>
            <a:r>
              <a:rPr lang="en-US" dirty="0"/>
              <a:t>Incorporates and captures diagnostic information to assist in identifying WPC participants with multiple conditions, including those with behavioral health conditions;</a:t>
            </a:r>
          </a:p>
          <a:p>
            <a:pPr lvl="1"/>
            <a:r>
              <a:rPr lang="en-US" dirty="0"/>
              <a:t>Incorporates and captures non-health care data, including data on housing instability, homelessness and interaction with the justice system</a:t>
            </a:r>
            <a:r>
              <a:rPr lang="en-US" dirty="0" smtClean="0"/>
              <a:t>;</a:t>
            </a:r>
            <a:endParaRPr lang="en-US" dirty="0"/>
          </a:p>
        </p:txBody>
      </p:sp>
      <p:pic>
        <p:nvPicPr>
          <p:cNvPr id="6" name="Picture 6" descr="S:\Whole Person Care\WPC_Logo_Tags\WPC_Logo_PtoIandW_Smal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64682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Data </a:t>
            </a:r>
            <a:r>
              <a:rPr lang="en-US" b="1" dirty="0"/>
              <a:t>Sharing (continued</a:t>
            </a:r>
            <a:r>
              <a:rPr lang="en-US" b="1" dirty="0" smtClean="0"/>
              <a:t>)</a:t>
            </a:r>
            <a:endParaRPr lang="en-US" b="1"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Aggregate </a:t>
            </a:r>
            <a:r>
              <a:rPr lang="en-US" dirty="0"/>
              <a:t>and </a:t>
            </a:r>
            <a:r>
              <a:rPr lang="en-US" dirty="0" smtClean="0"/>
              <a:t>integrate </a:t>
            </a:r>
            <a:r>
              <a:rPr lang="en-US" dirty="0"/>
              <a:t>relevant target population data in the following </a:t>
            </a:r>
            <a:r>
              <a:rPr lang="en-US" dirty="0" smtClean="0"/>
              <a:t>manner (continued):</a:t>
            </a:r>
            <a:endParaRPr lang="en-US" dirty="0"/>
          </a:p>
          <a:p>
            <a:pPr lvl="1"/>
            <a:r>
              <a:rPr lang="en-US" dirty="0" smtClean="0"/>
              <a:t>Provides </a:t>
            </a:r>
            <a:r>
              <a:rPr lang="en-US" dirty="0"/>
              <a:t>a mechanism for managing Comprehensive Care Coordination services provided to WPC participants, documenting services, and monitoring participant progress;</a:t>
            </a:r>
          </a:p>
          <a:p>
            <a:pPr lvl="1"/>
            <a:r>
              <a:rPr lang="en-US" dirty="0"/>
              <a:t>Updates data at periodic intervals to capture all utilization and service data for WPC participants over time, including when possible, periods of prior services utilization; and, </a:t>
            </a:r>
          </a:p>
          <a:p>
            <a:pPr lvl="1"/>
            <a:r>
              <a:rPr lang="en-US" dirty="0"/>
              <a:t>Provides for WPC participant-level and WPC population-level data reporting so that changes and progress for individuals and populations can be monitored, evaluated, documented and Plan-Do-Study-Act processes can be implemented</a:t>
            </a:r>
            <a:r>
              <a:rPr lang="en-US" dirty="0" smtClean="0"/>
              <a:t>.</a:t>
            </a:r>
          </a:p>
        </p:txBody>
      </p:sp>
      <p:pic>
        <p:nvPicPr>
          <p:cNvPr id="6" name="Picture 6" descr="S:\Whole Person Care\WPC_Logo_Tags\WPC_Logo_PtoIandW_Smal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70883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noAutofit/>
          </a:bodyPr>
          <a:lstStyle/>
          <a:p>
            <a:r>
              <a:rPr lang="en-US" sz="2800" b="1" dirty="0">
                <a:solidFill>
                  <a:srgbClr val="000000"/>
                </a:solidFill>
              </a:rPr>
              <a:t>Part II – Section </a:t>
            </a:r>
            <a:r>
              <a:rPr lang="en-US" sz="2800" b="1" dirty="0" smtClean="0">
                <a:solidFill>
                  <a:srgbClr val="000000"/>
                </a:solidFill>
              </a:rPr>
              <a:t>4:</a:t>
            </a:r>
          </a:p>
          <a:p>
            <a:endParaRPr lang="en-US" sz="1000" b="1" dirty="0">
              <a:solidFill>
                <a:srgbClr val="000000"/>
              </a:solidFill>
            </a:endParaRPr>
          </a:p>
          <a:p>
            <a:r>
              <a:rPr lang="en-US" sz="2800" b="1" dirty="0" smtClean="0">
                <a:solidFill>
                  <a:srgbClr val="000000"/>
                </a:solidFill>
              </a:rPr>
              <a:t>Performance Measures, Data Collection, Quality Improvement and Ongoing Monitoring</a:t>
            </a:r>
            <a:endParaRPr lang="en-US" sz="2800" b="1" dirty="0">
              <a:solidFill>
                <a:srgbClr val="000000"/>
              </a:solidFill>
            </a:endParaRPr>
          </a:p>
        </p:txBody>
      </p:sp>
      <p:pic>
        <p:nvPicPr>
          <p:cNvPr id="8" name="Picture 6" descr="S:\Whole Person Care\WPC_Logo_Tags\WPC_Logo_PtoIandW_Smal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97083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Performance Measures</a:t>
            </a:r>
            <a:endParaRPr lang="en-US" b="1" dirty="0"/>
          </a:p>
        </p:txBody>
      </p:sp>
      <p:sp>
        <p:nvSpPr>
          <p:cNvPr id="3" name="Content Placeholder 2"/>
          <p:cNvSpPr>
            <a:spLocks noGrp="1"/>
          </p:cNvSpPr>
          <p:nvPr>
            <p:ph idx="1"/>
          </p:nvPr>
        </p:nvSpPr>
        <p:spPr/>
        <p:txBody>
          <a:bodyPr>
            <a:normAutofit/>
          </a:bodyPr>
          <a:lstStyle/>
          <a:p>
            <a:r>
              <a:rPr lang="en-US" dirty="0" smtClean="0"/>
              <a:t>Collect data to assess each Participating Entity and contracting service provider including CCC plan and utilization data.</a:t>
            </a:r>
          </a:p>
          <a:p>
            <a:endParaRPr lang="en-US" dirty="0" smtClean="0"/>
          </a:p>
          <a:p>
            <a:r>
              <a:rPr lang="en-US" dirty="0" smtClean="0"/>
              <a:t>Each person referred for CCC will receive screening and assessment including PHQ-9, suicide tool and VISPDAT</a:t>
            </a:r>
          </a:p>
        </p:txBody>
      </p:sp>
      <p:pic>
        <p:nvPicPr>
          <p:cNvPr id="6" name="Picture 6" descr="S:\Whole Person Care\WPC_Logo_Tags\WPC_Logo_PtoIandW_Smal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23629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Performance </a:t>
            </a:r>
            <a:r>
              <a:rPr lang="en-US" b="1" dirty="0"/>
              <a:t>Measures (continued</a:t>
            </a:r>
            <a:r>
              <a:rPr lang="en-US" b="1" dirty="0" smtClean="0"/>
              <a:t>)</a:t>
            </a:r>
            <a:endParaRPr lang="en-US" b="1" dirty="0"/>
          </a:p>
        </p:txBody>
      </p:sp>
      <p:sp>
        <p:nvSpPr>
          <p:cNvPr id="3" name="Content Placeholder 2"/>
          <p:cNvSpPr>
            <a:spLocks noGrp="1"/>
          </p:cNvSpPr>
          <p:nvPr>
            <p:ph idx="1"/>
          </p:nvPr>
        </p:nvSpPr>
        <p:spPr/>
        <p:txBody>
          <a:bodyPr>
            <a:normAutofit/>
          </a:bodyPr>
          <a:lstStyle/>
          <a:p>
            <a:r>
              <a:rPr lang="en-US" dirty="0" smtClean="0"/>
              <a:t>Service utilization data will include:</a:t>
            </a:r>
          </a:p>
          <a:p>
            <a:pPr lvl="1"/>
            <a:r>
              <a:rPr lang="en-US" dirty="0" smtClean="0"/>
              <a:t>Comprehensive </a:t>
            </a:r>
            <a:r>
              <a:rPr lang="en-US" dirty="0"/>
              <a:t>Care </a:t>
            </a:r>
            <a:r>
              <a:rPr lang="en-US" dirty="0" smtClean="0"/>
              <a:t>Coordination</a:t>
            </a:r>
          </a:p>
          <a:p>
            <a:pPr lvl="1"/>
            <a:r>
              <a:rPr lang="en-US" dirty="0" smtClean="0"/>
              <a:t>Support </a:t>
            </a:r>
            <a:r>
              <a:rPr lang="en-US" dirty="0"/>
              <a:t>services </a:t>
            </a:r>
            <a:r>
              <a:rPr lang="en-US" dirty="0" smtClean="0"/>
              <a:t>such </a:t>
            </a:r>
            <a:r>
              <a:rPr lang="en-US" dirty="0"/>
              <a:t>as </a:t>
            </a:r>
            <a:r>
              <a:rPr lang="en-US" dirty="0" smtClean="0"/>
              <a:t>housing</a:t>
            </a:r>
            <a:r>
              <a:rPr lang="en-US" dirty="0"/>
              <a:t> </a:t>
            </a:r>
            <a:r>
              <a:rPr lang="en-US" dirty="0" smtClean="0"/>
              <a:t>and job skills</a:t>
            </a:r>
          </a:p>
          <a:p>
            <a:pPr lvl="1"/>
            <a:r>
              <a:rPr lang="en-US" dirty="0" smtClean="0"/>
              <a:t>Emergency </a:t>
            </a:r>
            <a:r>
              <a:rPr lang="en-US" dirty="0"/>
              <a:t>Department and acute inpatient hospital </a:t>
            </a:r>
            <a:r>
              <a:rPr lang="en-US" dirty="0" smtClean="0"/>
              <a:t>services</a:t>
            </a:r>
          </a:p>
          <a:p>
            <a:pPr lvl="1"/>
            <a:r>
              <a:rPr lang="en-US" dirty="0"/>
              <a:t>P</a:t>
            </a:r>
            <a:r>
              <a:rPr lang="en-US" dirty="0" smtClean="0"/>
              <a:t>rimary and </a:t>
            </a:r>
            <a:r>
              <a:rPr lang="en-US" dirty="0"/>
              <a:t>specialty </a:t>
            </a:r>
            <a:r>
              <a:rPr lang="en-US" dirty="0" smtClean="0"/>
              <a:t>care</a:t>
            </a:r>
          </a:p>
          <a:p>
            <a:pPr lvl="1"/>
            <a:r>
              <a:rPr lang="en-US" dirty="0" smtClean="0"/>
              <a:t>Psychiatric </a:t>
            </a:r>
            <a:r>
              <a:rPr lang="en-US" dirty="0"/>
              <a:t>hospital services, </a:t>
            </a:r>
            <a:r>
              <a:rPr lang="en-US" dirty="0" smtClean="0"/>
              <a:t>mental </a:t>
            </a:r>
            <a:r>
              <a:rPr lang="en-US" dirty="0"/>
              <a:t>health outpatient, and substance use treatment </a:t>
            </a:r>
            <a:r>
              <a:rPr lang="en-US" dirty="0" smtClean="0"/>
              <a:t>services</a:t>
            </a:r>
          </a:p>
        </p:txBody>
      </p:sp>
      <p:pic>
        <p:nvPicPr>
          <p:cNvPr id="6" name="Picture 6" descr="S:\Whole Person Care\WPC_Logo_Tags\WPC_Logo_PtoIandW_Smal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87766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Performance Measures (continued)</a:t>
            </a:r>
            <a:endParaRPr lang="en-US" b="1" dirty="0"/>
          </a:p>
        </p:txBody>
      </p:sp>
      <p:sp>
        <p:nvSpPr>
          <p:cNvPr id="3" name="Content Placeholder 2"/>
          <p:cNvSpPr>
            <a:spLocks noGrp="1"/>
          </p:cNvSpPr>
          <p:nvPr>
            <p:ph idx="1"/>
          </p:nvPr>
        </p:nvSpPr>
        <p:spPr/>
        <p:txBody>
          <a:bodyPr>
            <a:normAutofit lnSpcReduction="10000"/>
          </a:bodyPr>
          <a:lstStyle/>
          <a:p>
            <a:pPr marL="0" indent="0">
              <a:buNone/>
            </a:pPr>
            <a:r>
              <a:rPr lang="en-US" dirty="0" smtClean="0"/>
              <a:t>Client Data Management System, </a:t>
            </a:r>
            <a:r>
              <a:rPr lang="en-US" b="1" i="1" dirty="0" smtClean="0"/>
              <a:t>eBHS, </a:t>
            </a:r>
            <a:r>
              <a:rPr lang="en-US" dirty="0" smtClean="0"/>
              <a:t>will provide documentation of:</a:t>
            </a:r>
          </a:p>
          <a:p>
            <a:endParaRPr lang="en-US" sz="2200" dirty="0" smtClean="0"/>
          </a:p>
          <a:p>
            <a:pPr lvl="1"/>
            <a:r>
              <a:rPr lang="en-US" dirty="0" smtClean="0"/>
              <a:t>Number of clients served </a:t>
            </a:r>
            <a:r>
              <a:rPr lang="en-US" dirty="0"/>
              <a:t>each </a:t>
            </a:r>
            <a:r>
              <a:rPr lang="en-US" dirty="0" smtClean="0"/>
              <a:t>month</a:t>
            </a:r>
          </a:p>
          <a:p>
            <a:pPr lvl="1"/>
            <a:endParaRPr lang="en-US" sz="2200" dirty="0" smtClean="0"/>
          </a:p>
          <a:p>
            <a:pPr lvl="1"/>
            <a:r>
              <a:rPr lang="en-US" dirty="0"/>
              <a:t>S</a:t>
            </a:r>
            <a:r>
              <a:rPr lang="en-US" dirty="0" smtClean="0"/>
              <a:t>pecific </a:t>
            </a:r>
            <a:r>
              <a:rPr lang="en-US" dirty="0"/>
              <a:t>services </a:t>
            </a:r>
            <a:r>
              <a:rPr lang="en-US" dirty="0" smtClean="0"/>
              <a:t>provided</a:t>
            </a:r>
          </a:p>
          <a:p>
            <a:pPr lvl="1"/>
            <a:endParaRPr lang="en-US" sz="2000" dirty="0" smtClean="0"/>
          </a:p>
          <a:p>
            <a:pPr lvl="1"/>
            <a:r>
              <a:rPr lang="en-US" dirty="0"/>
              <a:t>A</a:t>
            </a:r>
            <a:r>
              <a:rPr lang="en-US" dirty="0" smtClean="0"/>
              <a:t>ssessment findings </a:t>
            </a:r>
          </a:p>
          <a:p>
            <a:pPr lvl="1"/>
            <a:endParaRPr lang="en-US" sz="2000" dirty="0" smtClean="0"/>
          </a:p>
          <a:p>
            <a:pPr lvl="1"/>
            <a:r>
              <a:rPr lang="en-US" dirty="0" smtClean="0"/>
              <a:t>Associated </a:t>
            </a:r>
            <a:r>
              <a:rPr lang="en-US" dirty="0"/>
              <a:t>outcomes.</a:t>
            </a:r>
            <a:endParaRPr lang="en-US" dirty="0" smtClean="0"/>
          </a:p>
        </p:txBody>
      </p:sp>
      <p:pic>
        <p:nvPicPr>
          <p:cNvPr id="6" name="Picture 6" descr="S:\Whole Person Care\WPC_Logo_Tags\WPC_Logo_PtoIandW_Smal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0773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noAutofit/>
          </a:bodyPr>
          <a:lstStyle/>
          <a:p>
            <a:r>
              <a:rPr lang="en-US" sz="2800" b="1" dirty="0">
                <a:solidFill>
                  <a:schemeClr val="tx1"/>
                </a:solidFill>
              </a:rPr>
              <a:t>Part II – Section </a:t>
            </a:r>
            <a:r>
              <a:rPr lang="en-US" sz="2800" b="1" dirty="0" smtClean="0">
                <a:solidFill>
                  <a:schemeClr val="tx1"/>
                </a:solidFill>
              </a:rPr>
              <a:t>1:</a:t>
            </a:r>
          </a:p>
          <a:p>
            <a:endParaRPr lang="en-US" sz="1000" b="1" dirty="0" smtClean="0">
              <a:solidFill>
                <a:schemeClr val="tx1"/>
              </a:solidFill>
            </a:endParaRPr>
          </a:p>
          <a:p>
            <a:r>
              <a:rPr lang="en-US" sz="2800" b="1" dirty="0" smtClean="0">
                <a:solidFill>
                  <a:schemeClr val="tx1"/>
                </a:solidFill>
              </a:rPr>
              <a:t>WPC County Lead Entity and Participating Entity Information</a:t>
            </a:r>
            <a:endParaRPr lang="en-US" sz="2800" b="1" dirty="0">
              <a:solidFill>
                <a:schemeClr val="tx1"/>
              </a:solidFill>
            </a:endParaRPr>
          </a:p>
        </p:txBody>
      </p:sp>
      <p:pic>
        <p:nvPicPr>
          <p:cNvPr id="8" name="Picture 6" descr="S:\Whole Person Care\WPC_Logo_Tags\WPC_Logo_PtoIandW_Smal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416737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Performance Measures (continued</a:t>
            </a:r>
            <a:r>
              <a:rPr lang="en-US" b="1" dirty="0" smtClean="0"/>
              <a:t>)</a:t>
            </a:r>
            <a:endParaRPr lang="en-US" b="1"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eBHS data will </a:t>
            </a:r>
            <a:r>
              <a:rPr lang="en-US" dirty="0"/>
              <a:t>be </a:t>
            </a:r>
            <a:r>
              <a:rPr lang="en-US" dirty="0" smtClean="0"/>
              <a:t>used by </a:t>
            </a:r>
            <a:r>
              <a:rPr lang="en-US" i="1" dirty="0" smtClean="0"/>
              <a:t>WPC Leadership Committee</a:t>
            </a:r>
            <a:r>
              <a:rPr lang="en-US" dirty="0" smtClean="0"/>
              <a:t> to </a:t>
            </a:r>
            <a:r>
              <a:rPr lang="en-US" dirty="0"/>
              <a:t>monitor the effectiveness of the interventions, </a:t>
            </a:r>
            <a:r>
              <a:rPr lang="en-US" dirty="0" smtClean="0"/>
              <a:t>including:</a:t>
            </a:r>
          </a:p>
          <a:p>
            <a:pPr marL="0" indent="0">
              <a:buNone/>
            </a:pPr>
            <a:endParaRPr lang="en-US" sz="1200" dirty="0" smtClean="0"/>
          </a:p>
          <a:p>
            <a:pPr lvl="1"/>
            <a:r>
              <a:rPr lang="en-US" dirty="0" smtClean="0"/>
              <a:t>Improvements </a:t>
            </a:r>
            <a:r>
              <a:rPr lang="en-US" dirty="0"/>
              <a:t>in housing stability and changes in participant use of Emergency </a:t>
            </a:r>
            <a:r>
              <a:rPr lang="en-US" dirty="0" smtClean="0"/>
              <a:t>Departments</a:t>
            </a:r>
          </a:p>
          <a:p>
            <a:pPr lvl="1"/>
            <a:endParaRPr lang="en-US" sz="1100" dirty="0" smtClean="0"/>
          </a:p>
          <a:p>
            <a:pPr lvl="1"/>
            <a:r>
              <a:rPr lang="en-US" dirty="0"/>
              <a:t>A</a:t>
            </a:r>
            <a:r>
              <a:rPr lang="en-US" dirty="0" smtClean="0"/>
              <a:t>cute </a:t>
            </a:r>
            <a:r>
              <a:rPr lang="en-US" dirty="0"/>
              <a:t>inpatient hospitalization and psychiatric inpatient </a:t>
            </a:r>
            <a:r>
              <a:rPr lang="en-US" dirty="0" smtClean="0"/>
              <a:t>utilization</a:t>
            </a:r>
          </a:p>
          <a:p>
            <a:pPr lvl="1"/>
            <a:endParaRPr lang="en-US" sz="1100" dirty="0" smtClean="0"/>
          </a:p>
          <a:p>
            <a:pPr lvl="1"/>
            <a:r>
              <a:rPr lang="en-US" dirty="0"/>
              <a:t>E</a:t>
            </a:r>
            <a:r>
              <a:rPr lang="en-US" dirty="0" smtClean="0"/>
              <a:t>ffectiveness </a:t>
            </a:r>
            <a:r>
              <a:rPr lang="en-US" dirty="0"/>
              <a:t>of services and costs and continuing barriers to effective service </a:t>
            </a:r>
            <a:r>
              <a:rPr lang="en-US" dirty="0" smtClean="0"/>
              <a:t>delivery </a:t>
            </a:r>
          </a:p>
          <a:p>
            <a:pPr lvl="1"/>
            <a:endParaRPr lang="en-US" sz="1100" dirty="0" smtClean="0"/>
          </a:p>
          <a:p>
            <a:pPr lvl="1"/>
            <a:r>
              <a:rPr lang="en-US" dirty="0" smtClean="0"/>
              <a:t>Guide </a:t>
            </a:r>
            <a:r>
              <a:rPr lang="en-US" dirty="0"/>
              <a:t>its Plan-Do-Study-Act (PDSA) process. </a:t>
            </a:r>
            <a:endParaRPr lang="en-US" dirty="0" smtClean="0"/>
          </a:p>
        </p:txBody>
      </p:sp>
      <p:pic>
        <p:nvPicPr>
          <p:cNvPr id="6" name="Picture 6" descr="S:\Whole Person Care\WPC_Logo_Tags\WPC_Logo_PtoIandW_Smal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951061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Universal Metrics</a:t>
            </a:r>
            <a:endParaRPr lang="en-US" b="1" dirty="0"/>
          </a:p>
        </p:txBody>
      </p:sp>
      <p:sp>
        <p:nvSpPr>
          <p:cNvPr id="3" name="Content Placeholder 2"/>
          <p:cNvSpPr>
            <a:spLocks noGrp="1"/>
          </p:cNvSpPr>
          <p:nvPr>
            <p:ph idx="1"/>
          </p:nvPr>
        </p:nvSpPr>
        <p:spPr/>
        <p:txBody>
          <a:bodyPr>
            <a:normAutofit fontScale="85000" lnSpcReduction="20000"/>
          </a:bodyPr>
          <a:lstStyle/>
          <a:p>
            <a:pPr marL="0" indent="0">
              <a:buNone/>
            </a:pPr>
            <a:r>
              <a:rPr lang="en-US" b="1" dirty="0" smtClean="0"/>
              <a:t>Health Outcomes</a:t>
            </a:r>
          </a:p>
          <a:p>
            <a:pPr marL="0" indent="0">
              <a:buNone/>
            </a:pPr>
            <a:endParaRPr lang="en-US" sz="1300" b="1" dirty="0" smtClean="0"/>
          </a:p>
          <a:p>
            <a:pPr marL="514350" indent="-514350">
              <a:buFont typeface="+mj-lt"/>
              <a:buAutoNum type="arabicPeriod"/>
            </a:pPr>
            <a:r>
              <a:rPr lang="en-US" dirty="0" smtClean="0"/>
              <a:t>Ambulatory Care – Reduce ED use</a:t>
            </a:r>
          </a:p>
          <a:p>
            <a:pPr marL="514350" indent="-514350">
              <a:buFont typeface="+mj-lt"/>
              <a:buAutoNum type="arabicPeriod"/>
            </a:pPr>
            <a:endParaRPr lang="en-US" sz="1200" dirty="0" smtClean="0"/>
          </a:p>
          <a:p>
            <a:pPr marL="514350" indent="-514350">
              <a:buFont typeface="+mj-lt"/>
              <a:buAutoNum type="arabicPeriod"/>
            </a:pPr>
            <a:r>
              <a:rPr lang="en-US" dirty="0" smtClean="0"/>
              <a:t>Inpatient Utilization-General </a:t>
            </a:r>
            <a:r>
              <a:rPr lang="en-US" dirty="0"/>
              <a:t>H</a:t>
            </a:r>
            <a:r>
              <a:rPr lang="en-US" dirty="0" smtClean="0"/>
              <a:t>ospital/Acute Care (IPU) – Reduce inpatient utilization as part of CCC</a:t>
            </a:r>
          </a:p>
          <a:p>
            <a:pPr marL="514350" indent="-514350">
              <a:buFont typeface="+mj-lt"/>
              <a:buAutoNum type="arabicPeriod"/>
            </a:pPr>
            <a:endParaRPr lang="en-US" sz="1200" dirty="0" smtClean="0"/>
          </a:p>
          <a:p>
            <a:pPr marL="514350" indent="-514350">
              <a:buFont typeface="+mj-lt"/>
              <a:buAutoNum type="arabicPeriod"/>
            </a:pPr>
            <a:r>
              <a:rPr lang="en-US" dirty="0" smtClean="0"/>
              <a:t>Follow-up After Hospitalization for Mental Illness (FUH) – Percent of participants receive follow-up within 30 days after hospitalization</a:t>
            </a:r>
          </a:p>
          <a:p>
            <a:pPr marL="514350" indent="-514350">
              <a:buFont typeface="+mj-lt"/>
              <a:buAutoNum type="arabicPeriod"/>
            </a:pPr>
            <a:endParaRPr lang="en-US" sz="1200" dirty="0" smtClean="0"/>
          </a:p>
          <a:p>
            <a:pPr marL="514350" indent="-514350">
              <a:buFont typeface="+mj-lt"/>
              <a:buAutoNum type="arabicPeriod"/>
            </a:pPr>
            <a:r>
              <a:rPr lang="en-US" dirty="0" smtClean="0"/>
              <a:t>Initiation and Engagement of Alcohol and Other Drug Dependence Treatment (IET) – Initiate and Engage with participants with identified treatment need</a:t>
            </a:r>
          </a:p>
        </p:txBody>
      </p:sp>
      <p:pic>
        <p:nvPicPr>
          <p:cNvPr id="6" name="Picture 6" descr="S:\Whole Person Care\WPC_Logo_Tags\WPC_Logo_PtoIandW_Smal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82038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Universal </a:t>
            </a:r>
            <a:r>
              <a:rPr lang="en-US" b="1" dirty="0"/>
              <a:t>Metrics (continued</a:t>
            </a:r>
            <a:r>
              <a:rPr lang="en-US" b="1" dirty="0" smtClean="0"/>
              <a:t>)</a:t>
            </a:r>
            <a:endParaRPr lang="en-US" b="1" dirty="0"/>
          </a:p>
        </p:txBody>
      </p:sp>
      <p:sp>
        <p:nvSpPr>
          <p:cNvPr id="3" name="Content Placeholder 2"/>
          <p:cNvSpPr>
            <a:spLocks noGrp="1"/>
          </p:cNvSpPr>
          <p:nvPr>
            <p:ph idx="1"/>
          </p:nvPr>
        </p:nvSpPr>
        <p:spPr/>
        <p:txBody>
          <a:bodyPr>
            <a:normAutofit fontScale="70000" lnSpcReduction="20000"/>
          </a:bodyPr>
          <a:lstStyle/>
          <a:p>
            <a:pPr marL="0" indent="0">
              <a:buNone/>
            </a:pPr>
            <a:r>
              <a:rPr lang="en-US" sz="3400" b="1" dirty="0" smtClean="0"/>
              <a:t>Administrative</a:t>
            </a:r>
          </a:p>
          <a:p>
            <a:pPr marL="0" indent="0">
              <a:buNone/>
            </a:pPr>
            <a:endParaRPr lang="en-US" sz="1400" b="1" dirty="0" smtClean="0"/>
          </a:p>
          <a:p>
            <a:pPr marL="514350" indent="-514350">
              <a:buAutoNum type="arabicPeriod" startAt="5"/>
            </a:pPr>
            <a:r>
              <a:rPr lang="en-US" dirty="0" smtClean="0"/>
              <a:t>CCC Plan – Participants with a CCCP within 30 days of enrollment and annual re-assessment with updated tailored plan</a:t>
            </a:r>
          </a:p>
          <a:p>
            <a:pPr marL="514350" indent="-514350">
              <a:buAutoNum type="arabicPeriod" startAt="5"/>
            </a:pPr>
            <a:endParaRPr lang="en-US" sz="1400" dirty="0" smtClean="0"/>
          </a:p>
          <a:p>
            <a:pPr marL="514350" indent="-514350">
              <a:buAutoNum type="arabicPeriod" startAt="5"/>
            </a:pPr>
            <a:r>
              <a:rPr lang="en-US" dirty="0" smtClean="0"/>
              <a:t>Care Coordination, Case Management and Referral Infrastructure – Develop shared policies and procedures, review semi-annually and utilize the PDSA model to modify and implement change across entities</a:t>
            </a:r>
          </a:p>
          <a:p>
            <a:pPr marL="514350" indent="-514350">
              <a:buAutoNum type="arabicPeriod" startAt="5"/>
            </a:pPr>
            <a:endParaRPr lang="en-US" sz="1400" dirty="0" smtClean="0"/>
          </a:p>
          <a:p>
            <a:pPr marL="514350" indent="-514350">
              <a:buAutoNum type="arabicPeriod" startAt="5"/>
            </a:pPr>
            <a:r>
              <a:rPr lang="en-US" dirty="0" smtClean="0"/>
              <a:t>Data and information sharing – Submission of documentation demonstrating the establishment of data and information sharing policies and procedures across the WPC collaborative, county pilot leads and all participating entities</a:t>
            </a:r>
          </a:p>
          <a:p>
            <a:pPr marL="514350" indent="-514350">
              <a:buAutoNum type="arabicPeriod" startAt="5"/>
            </a:pPr>
            <a:endParaRPr lang="en-US" dirty="0" smtClean="0"/>
          </a:p>
        </p:txBody>
      </p:sp>
      <p:pic>
        <p:nvPicPr>
          <p:cNvPr id="6" name="Picture 6" descr="S:\Whole Person Care\WPC_Logo_Tags\WPC_Logo_PtoIandW_Smal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1930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Variant Metrics</a:t>
            </a:r>
            <a:endParaRPr lang="en-US" b="1" dirty="0"/>
          </a:p>
        </p:txBody>
      </p:sp>
      <p:sp>
        <p:nvSpPr>
          <p:cNvPr id="3" name="Content Placeholder 2"/>
          <p:cNvSpPr>
            <a:spLocks noGrp="1"/>
          </p:cNvSpPr>
          <p:nvPr>
            <p:ph idx="1"/>
          </p:nvPr>
        </p:nvSpPr>
        <p:spPr/>
        <p:txBody>
          <a:bodyPr>
            <a:normAutofit/>
          </a:bodyPr>
          <a:lstStyle/>
          <a:p>
            <a:pPr marL="0" indent="0">
              <a:buNone/>
            </a:pPr>
            <a:r>
              <a:rPr lang="en-US" b="1" dirty="0" smtClean="0"/>
              <a:t>VM1:</a:t>
            </a:r>
            <a:r>
              <a:rPr lang="en-US" dirty="0" smtClean="0"/>
              <a:t> Implement VISPDAT for WPC participants</a:t>
            </a:r>
          </a:p>
          <a:p>
            <a:pPr marL="0" indent="0">
              <a:buNone/>
            </a:pPr>
            <a:endParaRPr lang="en-US" sz="1000" dirty="0" smtClean="0"/>
          </a:p>
          <a:p>
            <a:pPr marL="0" indent="0">
              <a:buNone/>
            </a:pPr>
            <a:r>
              <a:rPr lang="en-US" b="1" dirty="0" smtClean="0"/>
              <a:t>VM2:</a:t>
            </a:r>
            <a:r>
              <a:rPr lang="en-US" dirty="0" smtClean="0"/>
              <a:t> 30 Day All Cause Readmissions</a:t>
            </a:r>
          </a:p>
          <a:p>
            <a:pPr marL="0" indent="0">
              <a:buNone/>
            </a:pPr>
            <a:endParaRPr lang="en-US" sz="1000" dirty="0" smtClean="0"/>
          </a:p>
          <a:p>
            <a:pPr marL="0" indent="0">
              <a:buNone/>
            </a:pPr>
            <a:r>
              <a:rPr lang="en-US" b="1" dirty="0" smtClean="0"/>
              <a:t>VM3:</a:t>
            </a:r>
            <a:r>
              <a:rPr lang="en-US" dirty="0" smtClean="0"/>
              <a:t> PHQ-9</a:t>
            </a:r>
          </a:p>
          <a:p>
            <a:pPr marL="0" indent="0">
              <a:buNone/>
            </a:pPr>
            <a:endParaRPr lang="en-US" sz="1000" dirty="0" smtClean="0"/>
          </a:p>
          <a:p>
            <a:pPr marL="0" indent="0">
              <a:buNone/>
            </a:pPr>
            <a:r>
              <a:rPr lang="en-US" b="1" dirty="0" smtClean="0"/>
              <a:t>VM4:</a:t>
            </a:r>
            <a:r>
              <a:rPr lang="en-US" dirty="0" smtClean="0"/>
              <a:t> Suicide Risk Assessment (C-SSRS Tool)</a:t>
            </a:r>
          </a:p>
          <a:p>
            <a:pPr marL="0" indent="0">
              <a:buNone/>
            </a:pPr>
            <a:endParaRPr lang="en-US" sz="1000" dirty="0" smtClean="0"/>
          </a:p>
          <a:p>
            <a:pPr marL="0" indent="0">
              <a:buNone/>
            </a:pPr>
            <a:r>
              <a:rPr lang="en-US" b="1" dirty="0" smtClean="0"/>
              <a:t>VM5:</a:t>
            </a:r>
            <a:r>
              <a:rPr lang="en-US" dirty="0" smtClean="0"/>
              <a:t> Housing Services</a:t>
            </a:r>
          </a:p>
        </p:txBody>
      </p:sp>
      <p:pic>
        <p:nvPicPr>
          <p:cNvPr id="6" name="Picture 6" descr="S:\Whole Person Care\WPC_Logo_Tags\WPC_Logo_PtoIandW_Smal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562073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Data Analysis, Reporting, and Quality </a:t>
            </a:r>
            <a:r>
              <a:rPr lang="en-US" b="1" dirty="0" smtClean="0"/>
              <a:t>Improvement</a:t>
            </a:r>
            <a:endParaRPr lang="en-US" b="1" dirty="0"/>
          </a:p>
        </p:txBody>
      </p:sp>
      <p:sp>
        <p:nvSpPr>
          <p:cNvPr id="3" name="Content Placeholder 2"/>
          <p:cNvSpPr>
            <a:spLocks noGrp="1"/>
          </p:cNvSpPr>
          <p:nvPr>
            <p:ph idx="1"/>
          </p:nvPr>
        </p:nvSpPr>
        <p:spPr/>
        <p:txBody>
          <a:bodyPr>
            <a:normAutofit/>
          </a:bodyPr>
          <a:lstStyle/>
          <a:p>
            <a:pPr marL="0" indent="0">
              <a:buNone/>
            </a:pPr>
            <a:r>
              <a:rPr lang="en-US" b="1" dirty="0" smtClean="0"/>
              <a:t>Key Data</a:t>
            </a:r>
          </a:p>
          <a:p>
            <a:pPr lvl="1"/>
            <a:r>
              <a:rPr lang="en-US" dirty="0" smtClean="0"/>
              <a:t>Demographic information</a:t>
            </a:r>
          </a:p>
          <a:p>
            <a:pPr lvl="1"/>
            <a:endParaRPr lang="en-US" sz="1000" dirty="0" smtClean="0"/>
          </a:p>
          <a:p>
            <a:pPr lvl="1"/>
            <a:r>
              <a:rPr lang="en-US" dirty="0" smtClean="0"/>
              <a:t>Source of referral</a:t>
            </a:r>
          </a:p>
          <a:p>
            <a:pPr lvl="1"/>
            <a:endParaRPr lang="en-US" sz="1000" dirty="0" smtClean="0"/>
          </a:p>
          <a:p>
            <a:pPr lvl="1"/>
            <a:r>
              <a:rPr lang="en-US" dirty="0" smtClean="0"/>
              <a:t>Timeframe for response to referral</a:t>
            </a:r>
          </a:p>
          <a:p>
            <a:pPr lvl="1"/>
            <a:endParaRPr lang="en-US" sz="1000" dirty="0" smtClean="0"/>
          </a:p>
          <a:p>
            <a:pPr lvl="1"/>
            <a:r>
              <a:rPr lang="en-US" dirty="0" smtClean="0"/>
              <a:t>Timeframe for CCC Plan development</a:t>
            </a:r>
          </a:p>
          <a:p>
            <a:pPr lvl="1"/>
            <a:endParaRPr lang="en-US" sz="1000" dirty="0" smtClean="0"/>
          </a:p>
          <a:p>
            <a:pPr lvl="1"/>
            <a:r>
              <a:rPr lang="en-US" dirty="0" smtClean="0"/>
              <a:t>Documentation of all services provided to participant</a:t>
            </a:r>
          </a:p>
        </p:txBody>
      </p:sp>
      <p:pic>
        <p:nvPicPr>
          <p:cNvPr id="6" name="Picture 6" descr="S:\Whole Person Care\WPC_Logo_Tags\WPC_Logo_PtoIandW_Smal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668440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Data Analysis, Reporting, and Quality Improvement (continued</a:t>
            </a:r>
            <a:r>
              <a:rPr lang="en-US" b="1" dirty="0" smtClean="0"/>
              <a:t>)</a:t>
            </a:r>
            <a:endParaRPr lang="en-US" b="1" dirty="0"/>
          </a:p>
        </p:txBody>
      </p:sp>
      <p:sp>
        <p:nvSpPr>
          <p:cNvPr id="3" name="Content Placeholder 2"/>
          <p:cNvSpPr>
            <a:spLocks noGrp="1"/>
          </p:cNvSpPr>
          <p:nvPr>
            <p:ph idx="1"/>
          </p:nvPr>
        </p:nvSpPr>
        <p:spPr/>
        <p:txBody>
          <a:bodyPr>
            <a:normAutofit/>
          </a:bodyPr>
          <a:lstStyle/>
          <a:p>
            <a:r>
              <a:rPr lang="en-US" dirty="0" smtClean="0"/>
              <a:t>Prior to CCC Plan, participants to sign:</a:t>
            </a:r>
          </a:p>
          <a:p>
            <a:endParaRPr lang="en-US" sz="1000" dirty="0" smtClean="0"/>
          </a:p>
          <a:p>
            <a:pPr lvl="1"/>
            <a:r>
              <a:rPr lang="en-US" dirty="0" smtClean="0"/>
              <a:t>Universal Release of Information (ROI)</a:t>
            </a:r>
          </a:p>
          <a:p>
            <a:pPr lvl="1"/>
            <a:endParaRPr lang="en-US" sz="1000" dirty="0" smtClean="0"/>
          </a:p>
          <a:p>
            <a:pPr lvl="1"/>
            <a:r>
              <a:rPr lang="en-US" dirty="0" smtClean="0"/>
              <a:t>Informed Consent</a:t>
            </a:r>
          </a:p>
          <a:p>
            <a:pPr lvl="1"/>
            <a:endParaRPr lang="en-US" dirty="0" smtClean="0"/>
          </a:p>
          <a:p>
            <a:r>
              <a:rPr lang="en-US" dirty="0" smtClean="0"/>
              <a:t>Data Sharing and Privacy Agreements signed with all PEs.</a:t>
            </a:r>
          </a:p>
        </p:txBody>
      </p:sp>
      <p:pic>
        <p:nvPicPr>
          <p:cNvPr id="6" name="Picture 6" descr="S:\Whole Person Care\WPC_Logo_Tags\WPC_Logo_PtoIandW_Smal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741356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Quality Improvement Outcome </a:t>
            </a:r>
            <a:r>
              <a:rPr lang="en-US" b="1" dirty="0" smtClean="0"/>
              <a:t>Measures</a:t>
            </a:r>
            <a:endParaRPr lang="en-US" b="1" dirty="0"/>
          </a:p>
        </p:txBody>
      </p:sp>
      <p:sp>
        <p:nvSpPr>
          <p:cNvPr id="3" name="Content Placeholder 2"/>
          <p:cNvSpPr>
            <a:spLocks noGrp="1"/>
          </p:cNvSpPr>
          <p:nvPr>
            <p:ph idx="1"/>
          </p:nvPr>
        </p:nvSpPr>
        <p:spPr/>
        <p:txBody>
          <a:bodyPr>
            <a:normAutofit lnSpcReduction="10000"/>
          </a:bodyPr>
          <a:lstStyle/>
          <a:p>
            <a:r>
              <a:rPr lang="en-US" dirty="0" smtClean="0"/>
              <a:t>Reduction in ED visits</a:t>
            </a:r>
          </a:p>
          <a:p>
            <a:endParaRPr lang="en-US" sz="1400" dirty="0" smtClean="0"/>
          </a:p>
          <a:p>
            <a:r>
              <a:rPr lang="en-US" dirty="0" smtClean="0"/>
              <a:t>Reduction in acute inpatient and psychiatric inpatient hospitalizations</a:t>
            </a:r>
          </a:p>
          <a:p>
            <a:endParaRPr lang="en-US" sz="1400" dirty="0" smtClean="0"/>
          </a:p>
          <a:p>
            <a:r>
              <a:rPr lang="en-US" dirty="0" smtClean="0"/>
              <a:t>Housing stability</a:t>
            </a:r>
          </a:p>
          <a:p>
            <a:endParaRPr lang="en-US" sz="1400" dirty="0" smtClean="0"/>
          </a:p>
          <a:p>
            <a:r>
              <a:rPr lang="en-US" dirty="0" smtClean="0"/>
              <a:t>Regular use of primary care services</a:t>
            </a:r>
          </a:p>
          <a:p>
            <a:endParaRPr lang="en-US" sz="1500" dirty="0" smtClean="0"/>
          </a:p>
          <a:p>
            <a:r>
              <a:rPr lang="en-US" dirty="0" smtClean="0"/>
              <a:t>Improvements in participant reported health and mental health status</a:t>
            </a:r>
          </a:p>
        </p:txBody>
      </p:sp>
      <p:pic>
        <p:nvPicPr>
          <p:cNvPr id="6" name="Picture 6" descr="S:\Whole Person Care\WPC_Logo_Tags\WPC_Logo_PtoIandW_Smal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35272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Plan-Do-Study-Act (PDSA</a:t>
            </a:r>
            <a:r>
              <a:rPr lang="en-US" b="1" dirty="0" smtClean="0"/>
              <a:t>)</a:t>
            </a:r>
            <a:endParaRPr lang="en-US" b="1" dirty="0"/>
          </a:p>
        </p:txBody>
      </p:sp>
      <p:sp>
        <p:nvSpPr>
          <p:cNvPr id="3" name="Content Placeholder 2"/>
          <p:cNvSpPr>
            <a:spLocks noGrp="1"/>
          </p:cNvSpPr>
          <p:nvPr>
            <p:ph idx="1"/>
          </p:nvPr>
        </p:nvSpPr>
        <p:spPr/>
        <p:txBody>
          <a:bodyPr>
            <a:normAutofit fontScale="47500" lnSpcReduction="20000"/>
          </a:bodyPr>
          <a:lstStyle/>
          <a:p>
            <a:pPr marL="0" indent="0">
              <a:buNone/>
            </a:pPr>
            <a:r>
              <a:rPr lang="en-US" sz="5100" dirty="0" smtClean="0"/>
              <a:t>Facilitates Quality Improvement by:</a:t>
            </a:r>
          </a:p>
          <a:p>
            <a:pPr marL="0" indent="0">
              <a:buNone/>
            </a:pPr>
            <a:endParaRPr lang="en-US" sz="2000" dirty="0"/>
          </a:p>
          <a:p>
            <a:r>
              <a:rPr lang="en-US" sz="5100" dirty="0" smtClean="0"/>
              <a:t>Identifying </a:t>
            </a:r>
            <a:r>
              <a:rPr lang="en-US" sz="5100" dirty="0"/>
              <a:t>the aim to be achieved</a:t>
            </a:r>
            <a:r>
              <a:rPr lang="en-US" sz="5100" dirty="0" smtClean="0"/>
              <a:t>;</a:t>
            </a:r>
          </a:p>
          <a:p>
            <a:endParaRPr lang="en-US" sz="1800" dirty="0"/>
          </a:p>
          <a:p>
            <a:r>
              <a:rPr lang="en-US" sz="5100" dirty="0" smtClean="0"/>
              <a:t>Describing </a:t>
            </a:r>
            <a:r>
              <a:rPr lang="en-US" sz="5100" dirty="0"/>
              <a:t>the measurable outcomes to be achieved </a:t>
            </a:r>
            <a:r>
              <a:rPr lang="en-US" sz="5100" dirty="0" smtClean="0"/>
              <a:t>toward </a:t>
            </a:r>
            <a:r>
              <a:rPr lang="en-US" sz="5100" dirty="0"/>
              <a:t>that aim</a:t>
            </a:r>
            <a:r>
              <a:rPr lang="en-US" sz="5100" dirty="0" smtClean="0"/>
              <a:t>;</a:t>
            </a:r>
          </a:p>
          <a:p>
            <a:endParaRPr lang="en-US" sz="2000" dirty="0"/>
          </a:p>
          <a:p>
            <a:r>
              <a:rPr lang="en-US" sz="5100" dirty="0" smtClean="0"/>
              <a:t>Defining </a:t>
            </a:r>
            <a:r>
              <a:rPr lang="en-US" sz="5100" dirty="0"/>
              <a:t>the processes currently in place; identifying opportunities for improvement; and, determining necessary changes to the intervention based on analysis</a:t>
            </a:r>
            <a:r>
              <a:rPr lang="en-US" sz="5100" dirty="0" smtClean="0"/>
              <a:t>.</a:t>
            </a:r>
          </a:p>
          <a:p>
            <a:endParaRPr lang="en-US" sz="2000" dirty="0"/>
          </a:p>
          <a:p>
            <a:r>
              <a:rPr lang="en-US" sz="5100" dirty="0" smtClean="0"/>
              <a:t>The </a:t>
            </a:r>
            <a:r>
              <a:rPr lang="en-US" sz="5100" dirty="0"/>
              <a:t>Plan-Do-Study-Act Cycle will be included at multiple points during Project implementation and throughout the life of the Project. </a:t>
            </a:r>
          </a:p>
          <a:p>
            <a:pPr marL="0" indent="0">
              <a:buNone/>
            </a:pPr>
            <a:endParaRPr lang="en-US" dirty="0" smtClean="0"/>
          </a:p>
          <a:p>
            <a:endParaRPr lang="en-US" dirty="0" smtClean="0"/>
          </a:p>
        </p:txBody>
      </p:sp>
      <p:pic>
        <p:nvPicPr>
          <p:cNvPr id="6" name="Picture 6" descr="S:\Whole Person Care\WPC_Logo_Tags\WPC_Logo_PtoIandW_Smal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73290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Plan-Do-Study-Act (PDSA</a:t>
            </a:r>
            <a:r>
              <a:rPr lang="en-US" b="1" dirty="0" smtClean="0"/>
              <a:t>) (continued)</a:t>
            </a:r>
            <a:endParaRPr lang="en-US" b="1" dirty="0"/>
          </a:p>
        </p:txBody>
      </p:sp>
      <p:sp>
        <p:nvSpPr>
          <p:cNvPr id="3" name="Content Placeholder 2"/>
          <p:cNvSpPr>
            <a:spLocks noGrp="1"/>
          </p:cNvSpPr>
          <p:nvPr>
            <p:ph idx="1"/>
          </p:nvPr>
        </p:nvSpPr>
        <p:spPr/>
        <p:txBody>
          <a:bodyPr>
            <a:normAutofit lnSpcReduction="10000"/>
          </a:bodyPr>
          <a:lstStyle/>
          <a:p>
            <a:pPr marL="0" indent="0">
              <a:buNone/>
            </a:pPr>
            <a:r>
              <a:rPr lang="en-US" dirty="0" smtClean="0"/>
              <a:t>Focus on three questions for improvement:</a:t>
            </a:r>
            <a:endParaRPr lang="en-US" sz="1300" dirty="0" smtClean="0"/>
          </a:p>
          <a:p>
            <a:pPr marL="514350" indent="-514350">
              <a:lnSpc>
                <a:spcPct val="150000"/>
              </a:lnSpc>
              <a:buFont typeface="+mj-lt"/>
              <a:buAutoNum type="arabicPeriod"/>
            </a:pPr>
            <a:r>
              <a:rPr lang="en-US" dirty="0" smtClean="0"/>
              <a:t>What </a:t>
            </a:r>
            <a:r>
              <a:rPr lang="en-US" dirty="0"/>
              <a:t>are we trying to accomplish</a:t>
            </a:r>
            <a:r>
              <a:rPr lang="en-US" dirty="0" smtClean="0"/>
              <a:t>? </a:t>
            </a:r>
          </a:p>
          <a:p>
            <a:pPr marL="514350" indent="-514350">
              <a:lnSpc>
                <a:spcPct val="150000"/>
              </a:lnSpc>
              <a:buFont typeface="+mj-lt"/>
              <a:buAutoNum type="arabicPeriod"/>
            </a:pPr>
            <a:r>
              <a:rPr lang="en-US" dirty="0" smtClean="0"/>
              <a:t>How </a:t>
            </a:r>
            <a:r>
              <a:rPr lang="en-US" dirty="0"/>
              <a:t>will we know that a change is an improvement? </a:t>
            </a:r>
            <a:endParaRPr lang="en-US" dirty="0" smtClean="0"/>
          </a:p>
          <a:p>
            <a:pPr marL="514350" indent="-514350">
              <a:lnSpc>
                <a:spcPct val="150000"/>
              </a:lnSpc>
              <a:buFont typeface="+mj-lt"/>
              <a:buAutoNum type="arabicPeriod"/>
            </a:pPr>
            <a:r>
              <a:rPr lang="en-US" dirty="0" smtClean="0"/>
              <a:t>What </a:t>
            </a:r>
            <a:r>
              <a:rPr lang="en-US" dirty="0"/>
              <a:t>changes can we make that will result in improvement?</a:t>
            </a:r>
            <a:endParaRPr lang="en-US" dirty="0" smtClean="0"/>
          </a:p>
          <a:p>
            <a:pPr>
              <a:lnSpc>
                <a:spcPct val="150000"/>
              </a:lnSpc>
            </a:pPr>
            <a:endParaRPr lang="en-US" dirty="0" smtClean="0"/>
          </a:p>
        </p:txBody>
      </p:sp>
      <p:pic>
        <p:nvPicPr>
          <p:cNvPr id="6" name="Picture 6" descr="S:\Whole Person Care\WPC_Logo_Tags\WPC_Logo_PtoIandW_Smal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269585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Plan-Do-Study-Act (PDSA</a:t>
            </a:r>
            <a:r>
              <a:rPr lang="en-US" b="1" dirty="0" smtClean="0"/>
              <a:t>) (continued)</a:t>
            </a:r>
            <a:endParaRPr lang="en-US" b="1" dirty="0"/>
          </a:p>
        </p:txBody>
      </p:sp>
      <p:sp>
        <p:nvSpPr>
          <p:cNvPr id="3" name="Content Placeholder 2"/>
          <p:cNvSpPr>
            <a:spLocks noGrp="1"/>
          </p:cNvSpPr>
          <p:nvPr>
            <p:ph idx="1"/>
          </p:nvPr>
        </p:nvSpPr>
        <p:spPr/>
        <p:txBody>
          <a:bodyPr>
            <a:normAutofit/>
          </a:bodyPr>
          <a:lstStyle/>
          <a:p>
            <a:r>
              <a:rPr lang="en-US" sz="4000" b="1" dirty="0" smtClean="0"/>
              <a:t>Monthly</a:t>
            </a:r>
            <a:r>
              <a:rPr lang="en-US" sz="4000" dirty="0" smtClean="0"/>
              <a:t>, used by CCCT and PET to assist with improving outreach and coordination</a:t>
            </a:r>
          </a:p>
          <a:p>
            <a:endParaRPr lang="en-US" sz="1800" dirty="0" smtClean="0"/>
          </a:p>
          <a:p>
            <a:r>
              <a:rPr lang="en-US" sz="4000" b="1" dirty="0" smtClean="0"/>
              <a:t>Quarterly</a:t>
            </a:r>
            <a:r>
              <a:rPr lang="en-US" sz="4000" dirty="0" smtClean="0"/>
              <a:t>, used by WPC Participant Entities</a:t>
            </a:r>
          </a:p>
          <a:p>
            <a:pPr marL="0" indent="0">
              <a:buNone/>
            </a:pPr>
            <a:endParaRPr lang="en-US" sz="1100" dirty="0" smtClean="0"/>
          </a:p>
        </p:txBody>
      </p:sp>
      <p:pic>
        <p:nvPicPr>
          <p:cNvPr id="6" name="Picture 6" descr="S:\Whole Person Care\WPC_Logo_Tags\WPC_Logo_PtoIandW_Smal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0791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County </a:t>
            </a:r>
            <a:r>
              <a:rPr lang="en-US" b="1" dirty="0"/>
              <a:t>Lead </a:t>
            </a:r>
            <a:r>
              <a:rPr lang="en-US" b="1" dirty="0" smtClean="0"/>
              <a:t>Entity</a:t>
            </a:r>
            <a:endParaRPr lang="en-US" b="1" dirty="0"/>
          </a:p>
        </p:txBody>
      </p:sp>
      <p:sp>
        <p:nvSpPr>
          <p:cNvPr id="3" name="Content Placeholder 2"/>
          <p:cNvSpPr>
            <a:spLocks noGrp="1"/>
          </p:cNvSpPr>
          <p:nvPr>
            <p:ph idx="1"/>
          </p:nvPr>
        </p:nvSpPr>
        <p:spPr>
          <a:xfrm>
            <a:off x="457200" y="1371600"/>
            <a:ext cx="8229600" cy="4525963"/>
          </a:xfrm>
        </p:spPr>
        <p:txBody>
          <a:bodyPr>
            <a:normAutofit/>
          </a:bodyPr>
          <a:lstStyle/>
          <a:p>
            <a:r>
              <a:rPr lang="en-US" b="1" i="1" dirty="0" smtClean="0"/>
              <a:t>Small County Whole Person Care Collaborative Executive Committee </a:t>
            </a:r>
            <a:r>
              <a:rPr lang="en-US" i="1" dirty="0" smtClean="0"/>
              <a:t>= Directors from each County</a:t>
            </a:r>
          </a:p>
          <a:p>
            <a:pPr marL="914400" lvl="1" indent="-514350">
              <a:buFont typeface="+mj-lt"/>
              <a:buAutoNum type="arabicPeriod"/>
            </a:pPr>
            <a:r>
              <a:rPr lang="en-US" dirty="0" smtClean="0"/>
              <a:t>Participant engagement</a:t>
            </a:r>
          </a:p>
          <a:p>
            <a:pPr marL="914400" lvl="1" indent="-514350">
              <a:buFont typeface="+mj-lt"/>
              <a:buAutoNum type="arabicPeriod"/>
            </a:pPr>
            <a:r>
              <a:rPr lang="en-US" dirty="0" smtClean="0"/>
              <a:t>CCC Process</a:t>
            </a:r>
          </a:p>
          <a:p>
            <a:pPr marL="914400" lvl="1" indent="-514350">
              <a:buFont typeface="+mj-lt"/>
              <a:buAutoNum type="arabicPeriod"/>
            </a:pPr>
            <a:r>
              <a:rPr lang="en-US" dirty="0" smtClean="0"/>
              <a:t>Data collection and reporting</a:t>
            </a:r>
          </a:p>
          <a:p>
            <a:pPr marL="914400" lvl="1" indent="-514350">
              <a:buFont typeface="+mj-lt"/>
              <a:buAutoNum type="arabicPeriod"/>
            </a:pPr>
            <a:r>
              <a:rPr lang="en-US" dirty="0" smtClean="0"/>
              <a:t>Reporting metrics (Universal + Variant)</a:t>
            </a:r>
          </a:p>
          <a:p>
            <a:pPr marL="914400" lvl="1" indent="-514350">
              <a:buFont typeface="+mj-lt"/>
              <a:buAutoNum type="arabicPeriod"/>
            </a:pPr>
            <a:r>
              <a:rPr lang="en-US" dirty="0" smtClean="0"/>
              <a:t>Fiscal claiming to DHCS for WPC reimbursement</a:t>
            </a:r>
          </a:p>
        </p:txBody>
      </p:sp>
      <p:pic>
        <p:nvPicPr>
          <p:cNvPr id="6" name="Picture 6" descr="S:\Whole Person Care\WPC_Logo_Tags\WPC_Logo_PtoIandW_Smal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871489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Plan-Do-Study-Act (PDSA</a:t>
            </a:r>
            <a:r>
              <a:rPr lang="en-US" b="1" dirty="0" smtClean="0"/>
              <a:t>) (continued)</a:t>
            </a:r>
            <a:endParaRPr lang="en-US" b="1"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System level  use:</a:t>
            </a:r>
          </a:p>
          <a:p>
            <a:r>
              <a:rPr lang="en-US" dirty="0" smtClean="0"/>
              <a:t>Development </a:t>
            </a:r>
            <a:r>
              <a:rPr lang="en-US" dirty="0"/>
              <a:t>and implementation of engagement </a:t>
            </a:r>
            <a:r>
              <a:rPr lang="en-US" dirty="0" smtClean="0"/>
              <a:t>strategies </a:t>
            </a:r>
          </a:p>
          <a:p>
            <a:r>
              <a:rPr lang="en-US" dirty="0"/>
              <a:t>S</a:t>
            </a:r>
            <a:r>
              <a:rPr lang="en-US" dirty="0" smtClean="0"/>
              <a:t>creening tools</a:t>
            </a:r>
          </a:p>
          <a:p>
            <a:r>
              <a:rPr lang="en-US" dirty="0" smtClean="0"/>
              <a:t>Care </a:t>
            </a:r>
            <a:r>
              <a:rPr lang="en-US" dirty="0"/>
              <a:t>Plan </a:t>
            </a:r>
            <a:r>
              <a:rPr lang="en-US" dirty="0" smtClean="0"/>
              <a:t>documents</a:t>
            </a:r>
          </a:p>
          <a:p>
            <a:r>
              <a:rPr lang="en-US" dirty="0"/>
              <a:t>D</a:t>
            </a:r>
            <a:r>
              <a:rPr lang="en-US" dirty="0" smtClean="0"/>
              <a:t>ata </a:t>
            </a:r>
            <a:r>
              <a:rPr lang="en-US" dirty="0"/>
              <a:t>collection </a:t>
            </a:r>
            <a:r>
              <a:rPr lang="en-US" dirty="0" smtClean="0"/>
              <a:t>tools </a:t>
            </a:r>
          </a:p>
          <a:p>
            <a:r>
              <a:rPr lang="en-US" dirty="0" smtClean="0"/>
              <a:t>Data </a:t>
            </a:r>
            <a:r>
              <a:rPr lang="en-US" dirty="0"/>
              <a:t>entry </a:t>
            </a:r>
            <a:r>
              <a:rPr lang="en-US" dirty="0" smtClean="0"/>
              <a:t>processes</a:t>
            </a:r>
          </a:p>
          <a:p>
            <a:r>
              <a:rPr lang="en-US" dirty="0" smtClean="0"/>
              <a:t>Report development</a:t>
            </a:r>
          </a:p>
          <a:p>
            <a:r>
              <a:rPr lang="en-US" dirty="0"/>
              <a:t>S</a:t>
            </a:r>
            <a:r>
              <a:rPr lang="en-US" dirty="0" smtClean="0"/>
              <a:t>ervice </a:t>
            </a:r>
            <a:r>
              <a:rPr lang="en-US" dirty="0"/>
              <a:t>and support </a:t>
            </a:r>
            <a:r>
              <a:rPr lang="en-US" dirty="0" smtClean="0"/>
              <a:t>implementation </a:t>
            </a:r>
          </a:p>
          <a:p>
            <a:r>
              <a:rPr lang="en-US" dirty="0" smtClean="0"/>
              <a:t>Housing </a:t>
            </a:r>
            <a:r>
              <a:rPr lang="en-US" dirty="0"/>
              <a:t>navigation </a:t>
            </a:r>
            <a:r>
              <a:rPr lang="en-US" dirty="0" smtClean="0"/>
              <a:t>strategies</a:t>
            </a:r>
            <a:endParaRPr lang="en-US" dirty="0"/>
          </a:p>
        </p:txBody>
      </p:sp>
      <p:pic>
        <p:nvPicPr>
          <p:cNvPr id="6" name="Picture 6" descr="S:\Whole Person Care\WPC_Logo_Tags\WPC_Logo_PtoIandW_Smal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850375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Plan-Do-Study-Act (PDSA</a:t>
            </a:r>
            <a:r>
              <a:rPr lang="en-US" b="1" dirty="0" smtClean="0"/>
              <a:t>) (continued)</a:t>
            </a:r>
            <a:endParaRPr lang="en-US" b="1" dirty="0"/>
          </a:p>
        </p:txBody>
      </p:sp>
      <p:sp>
        <p:nvSpPr>
          <p:cNvPr id="3" name="Content Placeholder 2"/>
          <p:cNvSpPr>
            <a:spLocks noGrp="1"/>
          </p:cNvSpPr>
          <p:nvPr>
            <p:ph idx="1"/>
          </p:nvPr>
        </p:nvSpPr>
        <p:spPr/>
        <p:txBody>
          <a:bodyPr>
            <a:normAutofit lnSpcReduction="10000"/>
          </a:bodyPr>
          <a:lstStyle/>
          <a:p>
            <a:pPr marL="0" indent="0">
              <a:buNone/>
            </a:pPr>
            <a:r>
              <a:rPr lang="en-US" dirty="0" smtClean="0"/>
              <a:t>Individual or case level  use:</a:t>
            </a:r>
          </a:p>
          <a:p>
            <a:pPr marL="0" indent="0">
              <a:buNone/>
            </a:pPr>
            <a:endParaRPr lang="en-US" sz="1000" dirty="0" smtClean="0"/>
          </a:p>
          <a:p>
            <a:r>
              <a:rPr lang="en-US" dirty="0"/>
              <a:t>During </a:t>
            </a:r>
            <a:r>
              <a:rPr lang="en-US" dirty="0" smtClean="0"/>
              <a:t>CCCT and participant meetings on how they are progressing towards </a:t>
            </a:r>
            <a:r>
              <a:rPr lang="en-US" dirty="0"/>
              <a:t>meeting their goals. </a:t>
            </a:r>
            <a:endParaRPr lang="en-US" dirty="0" smtClean="0"/>
          </a:p>
          <a:p>
            <a:endParaRPr lang="en-US" sz="1000" dirty="0" smtClean="0"/>
          </a:p>
          <a:p>
            <a:r>
              <a:rPr lang="en-US" dirty="0" smtClean="0"/>
              <a:t>There </a:t>
            </a:r>
            <a:r>
              <a:rPr lang="en-US" dirty="0"/>
              <a:t>will be discussions and assessments about which factors in their lives are helping them and which are hindering them from making meaningful changes or progress</a:t>
            </a:r>
            <a:endParaRPr lang="en-US" dirty="0" smtClean="0"/>
          </a:p>
        </p:txBody>
      </p:sp>
      <p:pic>
        <p:nvPicPr>
          <p:cNvPr id="6" name="Picture 6" descr="S:\Whole Person Care\WPC_Logo_Tags\WPC_Logo_PtoIandW_Smal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186014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Participant Entity Monitoring</a:t>
            </a:r>
            <a:endParaRPr lang="en-US" b="1" dirty="0"/>
          </a:p>
        </p:txBody>
      </p:sp>
      <p:sp>
        <p:nvSpPr>
          <p:cNvPr id="3" name="Content Placeholder 2"/>
          <p:cNvSpPr>
            <a:spLocks noGrp="1"/>
          </p:cNvSpPr>
          <p:nvPr>
            <p:ph idx="1"/>
          </p:nvPr>
        </p:nvSpPr>
        <p:spPr/>
        <p:txBody>
          <a:bodyPr>
            <a:normAutofit lnSpcReduction="10000"/>
          </a:bodyPr>
          <a:lstStyle/>
          <a:p>
            <a:r>
              <a:rPr lang="en-US" dirty="0" smtClean="0"/>
              <a:t>All Participating Entities enter into an MOU with Lead Agency (HHSA)</a:t>
            </a:r>
          </a:p>
          <a:p>
            <a:r>
              <a:rPr lang="en-US" dirty="0" smtClean="0"/>
              <a:t>Quarterly program and financial monitoring</a:t>
            </a:r>
          </a:p>
          <a:p>
            <a:r>
              <a:rPr lang="en-US" dirty="0" smtClean="0"/>
              <a:t>Site visits may include:</a:t>
            </a:r>
          </a:p>
          <a:p>
            <a:pPr lvl="1"/>
            <a:r>
              <a:rPr lang="en-US" dirty="0" smtClean="0"/>
              <a:t>Review of invoices</a:t>
            </a:r>
          </a:p>
          <a:p>
            <a:pPr lvl="1"/>
            <a:r>
              <a:rPr lang="en-US" dirty="0" smtClean="0"/>
              <a:t>Employee timesheets</a:t>
            </a:r>
          </a:p>
          <a:p>
            <a:pPr lvl="1"/>
            <a:r>
              <a:rPr lang="en-US" dirty="0" smtClean="0"/>
              <a:t>Case files</a:t>
            </a:r>
          </a:p>
          <a:p>
            <a:pPr lvl="1"/>
            <a:r>
              <a:rPr lang="en-US" dirty="0" smtClean="0"/>
              <a:t>Policies and procedures</a:t>
            </a:r>
          </a:p>
          <a:p>
            <a:pPr lvl="1"/>
            <a:r>
              <a:rPr lang="en-US" dirty="0" smtClean="0"/>
              <a:t>Complaint and incident reports</a:t>
            </a:r>
          </a:p>
        </p:txBody>
      </p:sp>
      <p:pic>
        <p:nvPicPr>
          <p:cNvPr id="6" name="Picture 6" descr="S:\Whole Person Care\WPC_Logo_Tags\WPC_Logo_PtoIandW_Smal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499677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Participant Entity Monitoring (continued)</a:t>
            </a:r>
            <a:endParaRPr lang="en-US" b="1" dirty="0"/>
          </a:p>
        </p:txBody>
      </p:sp>
      <p:sp>
        <p:nvSpPr>
          <p:cNvPr id="3" name="Content Placeholder 2"/>
          <p:cNvSpPr>
            <a:spLocks noGrp="1"/>
          </p:cNvSpPr>
          <p:nvPr>
            <p:ph idx="1"/>
          </p:nvPr>
        </p:nvSpPr>
        <p:spPr/>
        <p:txBody>
          <a:bodyPr>
            <a:normAutofit fontScale="92500"/>
          </a:bodyPr>
          <a:lstStyle/>
          <a:p>
            <a:pPr marL="0" indent="0">
              <a:buNone/>
            </a:pPr>
            <a:r>
              <a:rPr lang="en-US" dirty="0" smtClean="0"/>
              <a:t>Program monitoring:</a:t>
            </a:r>
          </a:p>
          <a:p>
            <a:pPr lvl="0"/>
            <a:r>
              <a:rPr lang="en-US" dirty="0"/>
              <a:t>A</a:t>
            </a:r>
            <a:r>
              <a:rPr lang="en-US" dirty="0" smtClean="0"/>
              <a:t>ccountable </a:t>
            </a:r>
            <a:r>
              <a:rPr lang="en-US" dirty="0"/>
              <a:t>for carrying out the agreed-to scopes of services and performance standards;</a:t>
            </a:r>
          </a:p>
          <a:p>
            <a:pPr lvl="0"/>
            <a:r>
              <a:rPr lang="en-US" dirty="0"/>
              <a:t>Meet service requirements associated with performance metrics specified in the contract</a:t>
            </a:r>
            <a:r>
              <a:rPr lang="en-US" dirty="0" smtClean="0"/>
              <a:t>;</a:t>
            </a:r>
            <a:endParaRPr lang="en-US" dirty="0"/>
          </a:p>
          <a:p>
            <a:pPr lvl="0"/>
            <a:r>
              <a:rPr lang="en-US" dirty="0"/>
              <a:t>Maintain and provide records that accurately reflect whether performance metrics and outcome measures have been achieved or not achieved.</a:t>
            </a:r>
          </a:p>
          <a:p>
            <a:pPr marL="0" indent="0">
              <a:buNone/>
            </a:pPr>
            <a:endParaRPr lang="en-US" dirty="0" smtClean="0"/>
          </a:p>
        </p:txBody>
      </p:sp>
      <p:pic>
        <p:nvPicPr>
          <p:cNvPr id="6" name="Picture 6" descr="S:\Whole Person Care\WPC_Logo_Tags\WPC_Logo_PtoIandW_Smal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769101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Participant Entity Monitoring (continued)</a:t>
            </a:r>
            <a:endParaRPr lang="en-US" b="1"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Financial monitoring:</a:t>
            </a:r>
          </a:p>
          <a:p>
            <a:pPr lvl="0"/>
            <a:r>
              <a:rPr lang="en-US" dirty="0"/>
              <a:t>Funding has been used for allowable and budgeted activities; </a:t>
            </a:r>
          </a:p>
          <a:p>
            <a:pPr lvl="0"/>
            <a:r>
              <a:rPr lang="en-US" dirty="0"/>
              <a:t>Expenditures are supported with proper documentation, and financial records are maintained that provide an appropriate audit trail</a:t>
            </a:r>
          </a:p>
          <a:p>
            <a:pPr lvl="0"/>
            <a:r>
              <a:rPr lang="en-US" dirty="0"/>
              <a:t>Payment to Participating Entity or Contract do not exceed the contract maximum without appropriate amendment</a:t>
            </a:r>
          </a:p>
          <a:p>
            <a:pPr lvl="0"/>
            <a:r>
              <a:rPr lang="en-US" dirty="0"/>
              <a:t>Contractor has appropriately complied with all applicable federal, state and county contract laws and regulations.</a:t>
            </a:r>
          </a:p>
          <a:p>
            <a:pPr marL="0" indent="0">
              <a:buNone/>
            </a:pPr>
            <a:endParaRPr lang="en-US" dirty="0" smtClean="0"/>
          </a:p>
        </p:txBody>
      </p:sp>
      <p:pic>
        <p:nvPicPr>
          <p:cNvPr id="6" name="Picture 6" descr="S:\Whole Person Care\WPC_Logo_Tags\WPC_Logo_PtoIandW_Smal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568926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noAutofit/>
          </a:bodyPr>
          <a:lstStyle/>
          <a:p>
            <a:r>
              <a:rPr lang="en-US" sz="2800" b="1" dirty="0">
                <a:solidFill>
                  <a:srgbClr val="000000"/>
                </a:solidFill>
              </a:rPr>
              <a:t>Part II – Section </a:t>
            </a:r>
            <a:r>
              <a:rPr lang="en-US" sz="2800" b="1" dirty="0" smtClean="0">
                <a:solidFill>
                  <a:srgbClr val="000000"/>
                </a:solidFill>
              </a:rPr>
              <a:t>5: </a:t>
            </a:r>
          </a:p>
          <a:p>
            <a:endParaRPr lang="en-US" sz="1000" b="1" dirty="0">
              <a:solidFill>
                <a:srgbClr val="000000"/>
              </a:solidFill>
            </a:endParaRPr>
          </a:p>
          <a:p>
            <a:r>
              <a:rPr lang="en-US" sz="2800" b="1" dirty="0" smtClean="0">
                <a:solidFill>
                  <a:srgbClr val="000000"/>
                </a:solidFill>
              </a:rPr>
              <a:t>Financing</a:t>
            </a:r>
          </a:p>
          <a:p>
            <a:endParaRPr lang="en-US" sz="2800" b="1" dirty="0">
              <a:solidFill>
                <a:srgbClr val="000000"/>
              </a:solidFill>
            </a:endParaRPr>
          </a:p>
        </p:txBody>
      </p:sp>
      <p:pic>
        <p:nvPicPr>
          <p:cNvPr id="8" name="Picture 6" descr="S:\Whole Person Care\WPC_Logo_Tags\WPC_Logo_PtoIandW_Smal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947912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Financing Structure</a:t>
            </a:r>
            <a:endParaRPr lang="en-US" b="1" dirty="0"/>
          </a:p>
        </p:txBody>
      </p:sp>
      <p:sp>
        <p:nvSpPr>
          <p:cNvPr id="3" name="Content Placeholder 2"/>
          <p:cNvSpPr>
            <a:spLocks noGrp="1"/>
          </p:cNvSpPr>
          <p:nvPr>
            <p:ph idx="1"/>
          </p:nvPr>
        </p:nvSpPr>
        <p:spPr/>
        <p:txBody>
          <a:bodyPr>
            <a:normAutofit/>
          </a:bodyPr>
          <a:lstStyle/>
          <a:p>
            <a:pPr marL="0" indent="0">
              <a:buNone/>
            </a:pPr>
            <a:r>
              <a:rPr lang="en-US" dirty="0" smtClean="0"/>
              <a:t>Budget in 6 main categories</a:t>
            </a:r>
          </a:p>
          <a:p>
            <a:pPr marL="514350" indent="-514350">
              <a:buAutoNum type="arabicPeriod"/>
            </a:pPr>
            <a:r>
              <a:rPr lang="en-US" dirty="0" smtClean="0"/>
              <a:t>Administrative Infrastructure</a:t>
            </a:r>
          </a:p>
          <a:p>
            <a:pPr marL="514350" indent="-514350">
              <a:buAutoNum type="arabicPeriod"/>
            </a:pPr>
            <a:r>
              <a:rPr lang="en-US" dirty="0" smtClean="0"/>
              <a:t>Delivery Infrastructure</a:t>
            </a:r>
          </a:p>
          <a:p>
            <a:pPr marL="514350" indent="-514350">
              <a:buAutoNum type="arabicPeriod"/>
            </a:pPr>
            <a:r>
              <a:rPr lang="en-US" dirty="0" smtClean="0"/>
              <a:t>Incentives</a:t>
            </a:r>
          </a:p>
          <a:p>
            <a:pPr marL="514350" indent="-514350">
              <a:buAutoNum type="arabicPeriod"/>
            </a:pPr>
            <a:r>
              <a:rPr lang="en-US" dirty="0" smtClean="0"/>
              <a:t>PMPM Bundles</a:t>
            </a:r>
          </a:p>
          <a:p>
            <a:pPr marL="514350" indent="-514350">
              <a:buAutoNum type="arabicPeriod"/>
            </a:pPr>
            <a:r>
              <a:rPr lang="en-US" dirty="0" smtClean="0"/>
              <a:t>Fee-for-Services</a:t>
            </a:r>
          </a:p>
          <a:p>
            <a:pPr marL="514350" indent="-514350">
              <a:buAutoNum type="arabicPeriod"/>
            </a:pPr>
            <a:r>
              <a:rPr lang="en-US" dirty="0" smtClean="0"/>
              <a:t>Pay for Outcomes</a:t>
            </a:r>
          </a:p>
        </p:txBody>
      </p:sp>
      <p:pic>
        <p:nvPicPr>
          <p:cNvPr id="6" name="Picture 6" descr="S:\Whole Person Care\WPC_Logo_Tags\WPC_Logo_PtoIandW_Smal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821613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Administrative Infrastructure</a:t>
            </a:r>
            <a:endParaRPr lang="en-US" b="1" dirty="0"/>
          </a:p>
        </p:txBody>
      </p:sp>
      <p:sp>
        <p:nvSpPr>
          <p:cNvPr id="3" name="Content Placeholder 2"/>
          <p:cNvSpPr>
            <a:spLocks noGrp="1"/>
          </p:cNvSpPr>
          <p:nvPr>
            <p:ph idx="1"/>
          </p:nvPr>
        </p:nvSpPr>
        <p:spPr/>
        <p:txBody>
          <a:bodyPr>
            <a:normAutofit/>
          </a:bodyPr>
          <a:lstStyle/>
          <a:p>
            <a:pPr marL="0" indent="0">
              <a:buNone/>
            </a:pPr>
            <a:r>
              <a:rPr lang="en-US" dirty="0" smtClean="0"/>
              <a:t>Covers the following:</a:t>
            </a:r>
          </a:p>
          <a:p>
            <a:r>
              <a:rPr lang="en-US" dirty="0" smtClean="0"/>
              <a:t>Deputy Director</a:t>
            </a:r>
          </a:p>
          <a:p>
            <a:r>
              <a:rPr lang="en-US" dirty="0" smtClean="0"/>
              <a:t>Fiscal Support</a:t>
            </a:r>
          </a:p>
          <a:p>
            <a:r>
              <a:rPr lang="en-US" dirty="0" smtClean="0"/>
              <a:t>Contractor</a:t>
            </a:r>
          </a:p>
          <a:p>
            <a:r>
              <a:rPr lang="en-US" dirty="0" smtClean="0"/>
              <a:t>Travel</a:t>
            </a:r>
          </a:p>
          <a:p>
            <a:r>
              <a:rPr lang="en-US" dirty="0" smtClean="0"/>
              <a:t>Office space</a:t>
            </a:r>
          </a:p>
          <a:p>
            <a:r>
              <a:rPr lang="en-US" dirty="0" smtClean="0"/>
              <a:t>Training</a:t>
            </a:r>
          </a:p>
        </p:txBody>
      </p:sp>
      <p:pic>
        <p:nvPicPr>
          <p:cNvPr id="6" name="Picture 6" descr="S:\Whole Person Care\WPC_Logo_Tags\WPC_Logo_PtoIandW_Smal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127345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Delivery Infrastructure</a:t>
            </a:r>
            <a:endParaRPr lang="en-US" b="1" dirty="0"/>
          </a:p>
        </p:txBody>
      </p:sp>
      <p:sp>
        <p:nvSpPr>
          <p:cNvPr id="3" name="Content Placeholder 2"/>
          <p:cNvSpPr>
            <a:spLocks noGrp="1"/>
          </p:cNvSpPr>
          <p:nvPr>
            <p:ph idx="1"/>
          </p:nvPr>
        </p:nvSpPr>
        <p:spPr/>
        <p:txBody>
          <a:bodyPr>
            <a:normAutofit/>
          </a:bodyPr>
          <a:lstStyle/>
          <a:p>
            <a:pPr marL="0" indent="0">
              <a:buNone/>
            </a:pPr>
            <a:r>
              <a:rPr lang="en-US" dirty="0" smtClean="0"/>
              <a:t>Covers the following:</a:t>
            </a:r>
          </a:p>
          <a:p>
            <a:r>
              <a:rPr lang="en-US" dirty="0" smtClean="0"/>
              <a:t>Communication</a:t>
            </a:r>
          </a:p>
          <a:p>
            <a:r>
              <a:rPr lang="en-US" dirty="0" smtClean="0"/>
              <a:t>Computers</a:t>
            </a:r>
          </a:p>
          <a:p>
            <a:r>
              <a:rPr lang="en-US" dirty="0" smtClean="0"/>
              <a:t>Copier/printer/scanner</a:t>
            </a:r>
          </a:p>
          <a:p>
            <a:r>
              <a:rPr lang="en-US" dirty="0" smtClean="0"/>
              <a:t>Van</a:t>
            </a:r>
          </a:p>
        </p:txBody>
      </p:sp>
      <p:pic>
        <p:nvPicPr>
          <p:cNvPr id="6" name="Picture 6" descr="S:\Whole Person Care\WPC_Logo_Tags\WPC_Logo_PtoIandW_Smal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296685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Incentives</a:t>
            </a:r>
            <a:endParaRPr lang="en-US" b="1" dirty="0"/>
          </a:p>
        </p:txBody>
      </p:sp>
      <p:sp>
        <p:nvSpPr>
          <p:cNvPr id="3" name="Content Placeholder 2"/>
          <p:cNvSpPr>
            <a:spLocks noGrp="1"/>
          </p:cNvSpPr>
          <p:nvPr>
            <p:ph idx="1"/>
          </p:nvPr>
        </p:nvSpPr>
        <p:spPr/>
        <p:txBody>
          <a:bodyPr>
            <a:normAutofit/>
          </a:bodyPr>
          <a:lstStyle/>
          <a:p>
            <a:pPr marL="0" indent="0">
              <a:buNone/>
            </a:pPr>
            <a:r>
              <a:rPr lang="en-US" dirty="0" smtClean="0"/>
              <a:t>Covers the following:</a:t>
            </a:r>
          </a:p>
          <a:p>
            <a:r>
              <a:rPr lang="en-US" dirty="0" smtClean="0"/>
              <a:t>$75.00 paid to each health care provider when participant is enrolled in CCC</a:t>
            </a:r>
          </a:p>
          <a:p>
            <a:r>
              <a:rPr lang="en-US" dirty="0" smtClean="0"/>
              <a:t>$600/month to HHH for reporting WPC participants in ED</a:t>
            </a:r>
          </a:p>
        </p:txBody>
      </p:sp>
      <p:pic>
        <p:nvPicPr>
          <p:cNvPr id="6" name="Picture 6" descr="S:\Whole Person Care\WPC_Logo_Tags\WPC_Logo_PtoIandW_Smal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0453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County </a:t>
            </a:r>
            <a:r>
              <a:rPr lang="en-US" b="1" dirty="0"/>
              <a:t>Lead </a:t>
            </a:r>
            <a:r>
              <a:rPr lang="en-US" b="1" dirty="0" smtClean="0"/>
              <a:t>Entity (continued)</a:t>
            </a:r>
            <a:endParaRPr lang="en-US" b="1" dirty="0"/>
          </a:p>
        </p:txBody>
      </p:sp>
      <p:sp>
        <p:nvSpPr>
          <p:cNvPr id="3" name="Content Placeholder 2"/>
          <p:cNvSpPr>
            <a:spLocks noGrp="1"/>
          </p:cNvSpPr>
          <p:nvPr>
            <p:ph idx="1"/>
          </p:nvPr>
        </p:nvSpPr>
        <p:spPr/>
        <p:txBody>
          <a:bodyPr>
            <a:normAutofit fontScale="85000" lnSpcReduction="20000"/>
          </a:bodyPr>
          <a:lstStyle/>
          <a:p>
            <a:r>
              <a:rPr lang="en-US" b="1" i="1" dirty="0" smtClean="0"/>
              <a:t>Individual County WPC Collaborative Leadership Committee </a:t>
            </a:r>
            <a:r>
              <a:rPr lang="en-US" i="1" dirty="0" smtClean="0"/>
              <a:t>= HHS + Participating Entities (PEs)</a:t>
            </a:r>
          </a:p>
          <a:p>
            <a:pPr marL="914400" lvl="1" indent="-514350">
              <a:buFont typeface="+mj-lt"/>
              <a:buAutoNum type="arabicPeriod"/>
            </a:pPr>
            <a:r>
              <a:rPr lang="en-US" dirty="0" smtClean="0"/>
              <a:t>Identification of the target population(s) and timely assessment of their needs;</a:t>
            </a:r>
          </a:p>
          <a:p>
            <a:pPr marL="914400" lvl="1" indent="-514350">
              <a:buFont typeface="+mj-lt"/>
              <a:buAutoNum type="arabicPeriod"/>
            </a:pPr>
            <a:r>
              <a:rPr lang="en-US" dirty="0" smtClean="0"/>
              <a:t>Assurance of local collaboration and programmatic coordination across all PEs;</a:t>
            </a:r>
          </a:p>
          <a:p>
            <a:pPr marL="914400" lvl="1" indent="-514350">
              <a:buFont typeface="+mj-lt"/>
              <a:buAutoNum type="arabicPeriod"/>
            </a:pPr>
            <a:r>
              <a:rPr lang="en-US" dirty="0" smtClean="0"/>
              <a:t>Ongoing facilitation of care coordination among service providers;</a:t>
            </a:r>
          </a:p>
          <a:p>
            <a:pPr marL="914400" lvl="1" indent="-514350">
              <a:buFont typeface="+mj-lt"/>
              <a:buAutoNum type="arabicPeriod"/>
            </a:pPr>
            <a:r>
              <a:rPr lang="en-US" dirty="0" smtClean="0"/>
              <a:t>Development of an appropriate and effective strategy for sharing confidential data among PEs that supports identification of common clients, coordination of care, improved access to needed services, and data collection and reporting</a:t>
            </a:r>
            <a:endParaRPr lang="en-US" dirty="0"/>
          </a:p>
        </p:txBody>
      </p:sp>
      <p:pic>
        <p:nvPicPr>
          <p:cNvPr id="6" name="Picture 6" descr="S:\Whole Person Care\WPC_Logo_Tags\WPC_Logo_PtoIandW_Smal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518149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PMPM Bundles</a:t>
            </a:r>
            <a:endParaRPr lang="en-US" b="1" dirty="0"/>
          </a:p>
        </p:txBody>
      </p:sp>
      <p:sp>
        <p:nvSpPr>
          <p:cNvPr id="3" name="Content Placeholder 2"/>
          <p:cNvSpPr>
            <a:spLocks noGrp="1"/>
          </p:cNvSpPr>
          <p:nvPr>
            <p:ph idx="1"/>
          </p:nvPr>
        </p:nvSpPr>
        <p:spPr/>
        <p:txBody>
          <a:bodyPr>
            <a:normAutofit/>
          </a:bodyPr>
          <a:lstStyle/>
          <a:p>
            <a:pPr marL="914400" lvl="1" indent="-514350">
              <a:lnSpc>
                <a:spcPct val="200000"/>
              </a:lnSpc>
              <a:buFont typeface="+mj-lt"/>
              <a:buAutoNum type="arabicPeriod"/>
            </a:pPr>
            <a:r>
              <a:rPr lang="en-US" dirty="0"/>
              <a:t>Comprehensive Care Coordination (</a:t>
            </a:r>
            <a:r>
              <a:rPr lang="en-US" dirty="0" smtClean="0"/>
              <a:t>CCC)</a:t>
            </a:r>
          </a:p>
          <a:p>
            <a:pPr marL="914400" lvl="1" indent="-514350">
              <a:lnSpc>
                <a:spcPct val="200000"/>
              </a:lnSpc>
              <a:buFont typeface="+mj-lt"/>
              <a:buAutoNum type="arabicPeriod"/>
            </a:pPr>
            <a:r>
              <a:rPr lang="en-US" dirty="0" smtClean="0"/>
              <a:t>Housing </a:t>
            </a:r>
            <a:r>
              <a:rPr lang="en-US" dirty="0"/>
              <a:t>Navigation and </a:t>
            </a:r>
            <a:r>
              <a:rPr lang="en-US" dirty="0" smtClean="0"/>
              <a:t>Services</a:t>
            </a:r>
            <a:endParaRPr lang="en-US" dirty="0"/>
          </a:p>
        </p:txBody>
      </p:sp>
      <p:pic>
        <p:nvPicPr>
          <p:cNvPr id="6" name="Picture 6" descr="S:\Whole Person Care\WPC_Logo_Tags\WPC_Logo_PtoIandW_Smal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8266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PMPM Bundles (continued)</a:t>
            </a:r>
            <a:endParaRPr lang="en-US" b="1" dirty="0"/>
          </a:p>
        </p:txBody>
      </p:sp>
      <p:sp>
        <p:nvSpPr>
          <p:cNvPr id="3" name="Content Placeholder 2"/>
          <p:cNvSpPr>
            <a:spLocks noGrp="1"/>
          </p:cNvSpPr>
          <p:nvPr>
            <p:ph idx="1"/>
          </p:nvPr>
        </p:nvSpPr>
        <p:spPr/>
        <p:txBody>
          <a:bodyPr>
            <a:normAutofit lnSpcReduction="10000"/>
          </a:bodyPr>
          <a:lstStyle/>
          <a:p>
            <a:pPr marL="0" indent="0">
              <a:buNone/>
            </a:pPr>
            <a:r>
              <a:rPr lang="en-US" dirty="0" smtClean="0"/>
              <a:t>CCC Bundle covers:</a:t>
            </a:r>
          </a:p>
          <a:p>
            <a:r>
              <a:rPr lang="en-US" dirty="0" smtClean="0"/>
              <a:t>Program Manager</a:t>
            </a:r>
          </a:p>
          <a:p>
            <a:r>
              <a:rPr lang="en-US" dirty="0" smtClean="0"/>
              <a:t>Office Assistant III</a:t>
            </a:r>
          </a:p>
          <a:p>
            <a:r>
              <a:rPr lang="en-US" dirty="0" smtClean="0"/>
              <a:t>Social Worker I</a:t>
            </a:r>
          </a:p>
          <a:p>
            <a:r>
              <a:rPr lang="en-US" dirty="0" smtClean="0"/>
              <a:t>Peer Advocate</a:t>
            </a:r>
          </a:p>
          <a:p>
            <a:r>
              <a:rPr lang="en-US" dirty="0" smtClean="0"/>
              <a:t>Community Health Nurse</a:t>
            </a:r>
          </a:p>
          <a:p>
            <a:r>
              <a:rPr lang="en-US" dirty="0" smtClean="0"/>
              <a:t>Mental Health Clinician</a:t>
            </a:r>
          </a:p>
          <a:p>
            <a:r>
              <a:rPr lang="en-US" dirty="0" smtClean="0"/>
              <a:t>Substance Abuse Specialist</a:t>
            </a:r>
          </a:p>
        </p:txBody>
      </p:sp>
      <p:pic>
        <p:nvPicPr>
          <p:cNvPr id="6" name="Picture 6" descr="S:\Whole Person Care\WPC_Logo_Tags\WPC_Logo_PtoIandW_Smal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513554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PMPM Bundles </a:t>
            </a:r>
            <a:r>
              <a:rPr lang="en-US" b="1" smtClean="0"/>
              <a:t>(continued)</a:t>
            </a:r>
            <a:endParaRPr lang="en-US" b="1" dirty="0"/>
          </a:p>
        </p:txBody>
      </p:sp>
      <p:sp>
        <p:nvSpPr>
          <p:cNvPr id="3" name="Content Placeholder 2"/>
          <p:cNvSpPr>
            <a:spLocks noGrp="1"/>
          </p:cNvSpPr>
          <p:nvPr>
            <p:ph idx="1"/>
          </p:nvPr>
        </p:nvSpPr>
        <p:spPr/>
        <p:txBody>
          <a:bodyPr>
            <a:normAutofit/>
          </a:bodyPr>
          <a:lstStyle/>
          <a:p>
            <a:pPr marL="0" indent="0">
              <a:buNone/>
            </a:pPr>
            <a:r>
              <a:rPr lang="en-US" dirty="0" smtClean="0"/>
              <a:t>Housing and Support Services Bundle covers:</a:t>
            </a:r>
          </a:p>
          <a:p>
            <a:r>
              <a:rPr lang="en-US" dirty="0" smtClean="0"/>
              <a:t>Program Manager</a:t>
            </a:r>
          </a:p>
          <a:p>
            <a:r>
              <a:rPr lang="en-US" dirty="0" smtClean="0"/>
              <a:t>Office Assistant III</a:t>
            </a:r>
          </a:p>
          <a:p>
            <a:r>
              <a:rPr lang="en-US" dirty="0" smtClean="0"/>
              <a:t>Housing Navigator/Tenancy Care Support</a:t>
            </a:r>
          </a:p>
        </p:txBody>
      </p:sp>
      <p:pic>
        <p:nvPicPr>
          <p:cNvPr id="6" name="Picture 6" descr="S:\Whole Person Care\WPC_Logo_Tags\WPC_Logo_PtoIandW_Smal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298522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Fee-For-Service</a:t>
            </a:r>
            <a:endParaRPr lang="en-US" b="1" dirty="0"/>
          </a:p>
        </p:txBody>
      </p:sp>
      <p:sp>
        <p:nvSpPr>
          <p:cNvPr id="3" name="Content Placeholder 2"/>
          <p:cNvSpPr>
            <a:spLocks noGrp="1"/>
          </p:cNvSpPr>
          <p:nvPr>
            <p:ph idx="1"/>
          </p:nvPr>
        </p:nvSpPr>
        <p:spPr/>
        <p:txBody>
          <a:bodyPr>
            <a:normAutofit/>
          </a:bodyPr>
          <a:lstStyle/>
          <a:p>
            <a:pPr marL="0" indent="0">
              <a:buNone/>
            </a:pPr>
            <a:r>
              <a:rPr lang="en-US" dirty="0" smtClean="0"/>
              <a:t>For Engagement and Outreach</a:t>
            </a:r>
          </a:p>
          <a:p>
            <a:r>
              <a:rPr lang="en-US" dirty="0"/>
              <a:t>Program Manager</a:t>
            </a:r>
          </a:p>
          <a:p>
            <a:r>
              <a:rPr lang="en-US" dirty="0"/>
              <a:t>Office Assistant III</a:t>
            </a:r>
          </a:p>
          <a:p>
            <a:r>
              <a:rPr lang="en-US" dirty="0"/>
              <a:t>Social Worker I</a:t>
            </a:r>
          </a:p>
          <a:p>
            <a:r>
              <a:rPr lang="en-US" dirty="0"/>
              <a:t>Peer Advocate</a:t>
            </a:r>
          </a:p>
          <a:p>
            <a:r>
              <a:rPr lang="en-US" dirty="0"/>
              <a:t>Community Health </a:t>
            </a:r>
            <a:r>
              <a:rPr lang="en-US" dirty="0" smtClean="0"/>
              <a:t>Nurse</a:t>
            </a:r>
            <a:endParaRPr lang="en-US" dirty="0"/>
          </a:p>
          <a:p>
            <a:r>
              <a:rPr lang="en-US" dirty="0" smtClean="0"/>
              <a:t>Probation Officer</a:t>
            </a:r>
            <a:endParaRPr lang="en-US" dirty="0"/>
          </a:p>
        </p:txBody>
      </p:sp>
      <p:pic>
        <p:nvPicPr>
          <p:cNvPr id="6" name="Picture 6" descr="S:\Whole Person Care\WPC_Logo_Tags\WPC_Logo_PtoIandW_Smal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997137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Pay for Outcomes</a:t>
            </a:r>
            <a:endParaRPr lang="en-US" b="1" dirty="0"/>
          </a:p>
        </p:txBody>
      </p:sp>
      <p:sp>
        <p:nvSpPr>
          <p:cNvPr id="3" name="Content Placeholder 2"/>
          <p:cNvSpPr>
            <a:spLocks noGrp="1"/>
          </p:cNvSpPr>
          <p:nvPr>
            <p:ph idx="1"/>
          </p:nvPr>
        </p:nvSpPr>
        <p:spPr/>
        <p:txBody>
          <a:bodyPr>
            <a:normAutofit/>
          </a:bodyPr>
          <a:lstStyle/>
          <a:p>
            <a:pPr marL="0" indent="0">
              <a:buNone/>
            </a:pPr>
            <a:r>
              <a:rPr lang="en-US" dirty="0" smtClean="0"/>
              <a:t>Anticipated </a:t>
            </a:r>
            <a:r>
              <a:rPr lang="en-US" dirty="0"/>
              <a:t>5% reduction annually in </a:t>
            </a:r>
            <a:r>
              <a:rPr lang="en-US" dirty="0" smtClean="0"/>
              <a:t>Emergency Department </a:t>
            </a:r>
            <a:r>
              <a:rPr lang="en-US" dirty="0"/>
              <a:t>utilization and hospital admissions</a:t>
            </a:r>
            <a:r>
              <a:rPr lang="en-US" dirty="0" smtClean="0"/>
              <a:t>. To be paid Program Year (PY) 2-5 to HHH </a:t>
            </a:r>
            <a:endParaRPr lang="en-US" dirty="0"/>
          </a:p>
        </p:txBody>
      </p:sp>
      <p:pic>
        <p:nvPicPr>
          <p:cNvPr id="6" name="Picture 6" descr="S:\Whole Person Care\WPC_Logo_Tags\WPC_Logo_PtoIandW_Smal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343483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Budget Summary</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2267899"/>
              </p:ext>
            </p:extLst>
          </p:nvPr>
        </p:nvGraphicFramePr>
        <p:xfrm>
          <a:off x="1371599" y="1600200"/>
          <a:ext cx="6629400" cy="3840480"/>
        </p:xfrm>
        <a:graphic>
          <a:graphicData uri="http://schemas.openxmlformats.org/drawingml/2006/table">
            <a:tbl>
              <a:tblPr firstRow="1" bandRow="1">
                <a:tableStyleId>{5940675A-B579-460E-94D1-54222C63F5DA}</a:tableStyleId>
              </a:tblPr>
              <a:tblGrid>
                <a:gridCol w="2667000"/>
                <a:gridCol w="3962400"/>
              </a:tblGrid>
              <a:tr h="370840">
                <a:tc>
                  <a:txBody>
                    <a:bodyPr/>
                    <a:lstStyle/>
                    <a:p>
                      <a:r>
                        <a:rPr lang="en-US" sz="3600" dirty="0" smtClean="0"/>
                        <a:t>PY 1</a:t>
                      </a:r>
                      <a:endParaRPr lang="en-US" sz="3600" dirty="0"/>
                    </a:p>
                  </a:txBody>
                  <a:tcPr/>
                </a:tc>
                <a:tc>
                  <a:txBody>
                    <a:bodyPr/>
                    <a:lstStyle/>
                    <a:p>
                      <a:pPr algn="r"/>
                      <a:r>
                        <a:rPr lang="en-US" sz="3600" dirty="0" smtClean="0"/>
                        <a:t>$500,000</a:t>
                      </a:r>
                      <a:endParaRPr lang="en-US" sz="3600" dirty="0"/>
                    </a:p>
                  </a:txBody>
                  <a:tcPr/>
                </a:tc>
              </a:tr>
              <a:tr h="370840">
                <a:tc>
                  <a:txBody>
                    <a:bodyPr/>
                    <a:lstStyle/>
                    <a:p>
                      <a:r>
                        <a:rPr lang="en-US" sz="3600" dirty="0" smtClean="0"/>
                        <a:t>PY 2</a:t>
                      </a:r>
                      <a:endParaRPr lang="en-US" sz="3600" dirty="0"/>
                    </a:p>
                  </a:txBody>
                  <a:tcPr/>
                </a:tc>
                <a:tc>
                  <a:txBody>
                    <a:bodyPr/>
                    <a:lstStyle/>
                    <a:p>
                      <a:pPr algn="r"/>
                      <a:r>
                        <a:rPr lang="en-US" sz="3600" dirty="0" smtClean="0"/>
                        <a:t>$500,000</a:t>
                      </a:r>
                      <a:endParaRPr lang="en-US" sz="3600" dirty="0"/>
                    </a:p>
                  </a:txBody>
                  <a:tcPr/>
                </a:tc>
              </a:tr>
              <a:tr h="370840">
                <a:tc>
                  <a:txBody>
                    <a:bodyPr/>
                    <a:lstStyle/>
                    <a:p>
                      <a:r>
                        <a:rPr lang="en-US" sz="3600" dirty="0" smtClean="0"/>
                        <a:t>PY 3</a:t>
                      </a:r>
                      <a:endParaRPr lang="en-US" sz="3600" dirty="0"/>
                    </a:p>
                  </a:txBody>
                  <a:tcPr/>
                </a:tc>
                <a:tc>
                  <a:txBody>
                    <a:bodyPr/>
                    <a:lstStyle/>
                    <a:p>
                      <a:pPr algn="r"/>
                      <a:r>
                        <a:rPr lang="en-US" sz="3600" dirty="0" smtClean="0"/>
                        <a:t>$1,000,000</a:t>
                      </a:r>
                      <a:endParaRPr lang="en-US" sz="3600" dirty="0"/>
                    </a:p>
                  </a:txBody>
                  <a:tcPr/>
                </a:tc>
              </a:tr>
              <a:tr h="370840">
                <a:tc>
                  <a:txBody>
                    <a:bodyPr/>
                    <a:lstStyle/>
                    <a:p>
                      <a:r>
                        <a:rPr lang="en-US" sz="3600" dirty="0" smtClean="0"/>
                        <a:t>PY 4</a:t>
                      </a:r>
                      <a:endParaRPr lang="en-US" sz="3600" dirty="0"/>
                    </a:p>
                  </a:txBody>
                  <a:tcPr/>
                </a:tc>
                <a:tc>
                  <a:txBody>
                    <a:bodyPr/>
                    <a:lstStyle/>
                    <a:p>
                      <a:pPr algn="r"/>
                      <a:r>
                        <a:rPr lang="en-US" sz="3600" dirty="0" smtClean="0"/>
                        <a:t>$1,000,000</a:t>
                      </a:r>
                      <a:endParaRPr lang="en-US" sz="3600" dirty="0"/>
                    </a:p>
                  </a:txBody>
                  <a:tcPr/>
                </a:tc>
              </a:tr>
              <a:tr h="370840">
                <a:tc>
                  <a:txBody>
                    <a:bodyPr/>
                    <a:lstStyle/>
                    <a:p>
                      <a:r>
                        <a:rPr lang="en-US" sz="3600" dirty="0" smtClean="0"/>
                        <a:t>PY 5</a:t>
                      </a:r>
                      <a:endParaRPr lang="en-US" sz="3600" dirty="0"/>
                    </a:p>
                  </a:txBody>
                  <a:tcPr/>
                </a:tc>
                <a:tc>
                  <a:txBody>
                    <a:bodyPr/>
                    <a:lstStyle/>
                    <a:p>
                      <a:pPr algn="r"/>
                      <a:r>
                        <a:rPr lang="en-US" sz="3600" u="none" dirty="0" smtClean="0"/>
                        <a:t>$1,000,000</a:t>
                      </a:r>
                      <a:endParaRPr lang="en-US" sz="3600" u="none" dirty="0"/>
                    </a:p>
                  </a:txBody>
                  <a:tcPr/>
                </a:tc>
              </a:tr>
              <a:tr h="370840">
                <a:tc>
                  <a:txBody>
                    <a:bodyPr/>
                    <a:lstStyle/>
                    <a:p>
                      <a:pPr algn="r"/>
                      <a:r>
                        <a:rPr lang="en-US" sz="3600" dirty="0" smtClean="0"/>
                        <a:t>Total</a:t>
                      </a:r>
                      <a:endParaRPr lang="en-US" sz="3600" dirty="0"/>
                    </a:p>
                  </a:txBody>
                  <a:tcPr/>
                </a:tc>
                <a:tc>
                  <a:txBody>
                    <a:bodyPr/>
                    <a:lstStyle/>
                    <a:p>
                      <a:pPr algn="r"/>
                      <a:r>
                        <a:rPr lang="en-US" sz="3600" dirty="0" smtClean="0"/>
                        <a:t>$4,000,000</a:t>
                      </a:r>
                      <a:endParaRPr lang="en-US" sz="3600" dirty="0"/>
                    </a:p>
                  </a:txBody>
                  <a:tcPr/>
                </a:tc>
              </a:tr>
            </a:tbl>
          </a:graphicData>
        </a:graphic>
      </p:graphicFrame>
      <p:pic>
        <p:nvPicPr>
          <p:cNvPr id="6" name="Picture 6" descr="S:\Whole Person Care\WPC_Logo_Tags\WPC_Logo_PtoIandW_Smal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94796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Participating </a:t>
            </a:r>
            <a:r>
              <a:rPr lang="en-US" b="1" dirty="0"/>
              <a:t>Entities</a:t>
            </a:r>
          </a:p>
        </p:txBody>
      </p:sp>
      <p:sp>
        <p:nvSpPr>
          <p:cNvPr id="3" name="Content Placeholder 2"/>
          <p:cNvSpPr>
            <a:spLocks noGrp="1"/>
          </p:cNvSpPr>
          <p:nvPr>
            <p:ph idx="1"/>
          </p:nvPr>
        </p:nvSpPr>
        <p:spPr/>
        <p:txBody>
          <a:bodyPr>
            <a:normAutofit fontScale="92500" lnSpcReduction="20000"/>
          </a:bodyPr>
          <a:lstStyle/>
          <a:p>
            <a:pPr marL="514350" indent="-514350">
              <a:buAutoNum type="arabicPeriod"/>
            </a:pPr>
            <a:r>
              <a:rPr lang="en-US" dirty="0" smtClean="0"/>
              <a:t>Managed Care Health Plans</a:t>
            </a:r>
          </a:p>
          <a:p>
            <a:pPr marL="914400" lvl="1" indent="-514350"/>
            <a:r>
              <a:rPr lang="en-US" dirty="0" smtClean="0"/>
              <a:t>Anthem Blue Cross for Medi-Cal Managed Care – Janet Pain</a:t>
            </a:r>
          </a:p>
          <a:p>
            <a:pPr marL="0" indent="0">
              <a:buNone/>
            </a:pPr>
            <a:r>
              <a:rPr lang="en-US" dirty="0" smtClean="0"/>
              <a:t>2. Public Agencies</a:t>
            </a:r>
          </a:p>
          <a:p>
            <a:pPr marL="857250" lvl="1" indent="-457200"/>
            <a:r>
              <a:rPr lang="en-US" dirty="0" smtClean="0"/>
              <a:t>SBC HHSA = Lead Entity</a:t>
            </a:r>
          </a:p>
          <a:p>
            <a:pPr marL="857250" lvl="1" indent="-457200"/>
            <a:r>
              <a:rPr lang="en-US" dirty="0" smtClean="0"/>
              <a:t>SBC Public Health Department (SBCPH) – Lynn Mello</a:t>
            </a:r>
          </a:p>
          <a:p>
            <a:pPr marL="857250" lvl="1" indent="-457200"/>
            <a:r>
              <a:rPr lang="en-US" dirty="0" smtClean="0"/>
              <a:t>SBC Human Services Behavioral Health and Recovery Services (SBCBHRS) – Alan Yamamoto</a:t>
            </a:r>
          </a:p>
          <a:p>
            <a:pPr marL="857250" lvl="1" indent="-457200"/>
            <a:r>
              <a:rPr lang="en-US" dirty="0" smtClean="0"/>
              <a:t>San Benito County Probation Department (SBCPD) – R Ted Baraan</a:t>
            </a:r>
          </a:p>
          <a:p>
            <a:pPr marL="857250" lvl="1" indent="-457200"/>
            <a:r>
              <a:rPr lang="en-US" dirty="0" smtClean="0"/>
              <a:t>Santa Cruz Housing Authority (SCHA) – Jenny Panetta</a:t>
            </a:r>
          </a:p>
          <a:p>
            <a:pPr marL="857250" lvl="1" indent="-457200"/>
            <a:endParaRPr lang="en-US" dirty="0" smtClean="0"/>
          </a:p>
          <a:p>
            <a:pPr marL="857250" lvl="1" indent="-457200"/>
            <a:endParaRPr lang="en-US" dirty="0" smtClean="0"/>
          </a:p>
        </p:txBody>
      </p:sp>
      <p:pic>
        <p:nvPicPr>
          <p:cNvPr id="6" name="Picture 6" descr="S:\Whole Person Care\WPC_Logo_Tags\WPC_Logo_PtoIandW_Smal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2536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Participating Entities (continued)</a:t>
            </a:r>
            <a:endParaRPr lang="en-US" b="1" dirty="0"/>
          </a:p>
        </p:txBody>
      </p:sp>
      <p:sp>
        <p:nvSpPr>
          <p:cNvPr id="3" name="Content Placeholder 2"/>
          <p:cNvSpPr>
            <a:spLocks noGrp="1"/>
          </p:cNvSpPr>
          <p:nvPr>
            <p:ph idx="1"/>
          </p:nvPr>
        </p:nvSpPr>
        <p:spPr/>
        <p:txBody>
          <a:bodyPr>
            <a:normAutofit fontScale="92500" lnSpcReduction="10000"/>
          </a:bodyPr>
          <a:lstStyle/>
          <a:p>
            <a:pPr marL="514350" indent="-514350">
              <a:buAutoNum type="arabicPeriod" startAt="3"/>
            </a:pPr>
            <a:r>
              <a:rPr lang="en-US" dirty="0" smtClean="0"/>
              <a:t>Community Partners (CPs)</a:t>
            </a:r>
          </a:p>
          <a:p>
            <a:pPr marL="857250" lvl="1" indent="-457200"/>
            <a:r>
              <a:rPr lang="en-US" dirty="0" smtClean="0"/>
              <a:t>CP 1: Public Agency </a:t>
            </a:r>
            <a:r>
              <a:rPr lang="mr-IN" dirty="0" smtClean="0"/>
              <a:t>–</a:t>
            </a:r>
            <a:r>
              <a:rPr lang="en-US" dirty="0" smtClean="0"/>
              <a:t> SBC Community Services and Workforce Development Division (SBCCSWD) - Enrique Arreola</a:t>
            </a:r>
            <a:endParaRPr lang="en-US" dirty="0"/>
          </a:p>
          <a:p>
            <a:pPr marL="857250" lvl="1" indent="-457200"/>
            <a:r>
              <a:rPr lang="en-US" dirty="0" smtClean="0"/>
              <a:t>CP 2: Hazel Hawkins Memorial Hospital (HHH) - Ken Underwood</a:t>
            </a:r>
          </a:p>
          <a:p>
            <a:pPr marL="857250" lvl="1" indent="-457200"/>
            <a:r>
              <a:rPr lang="en-US" dirty="0" smtClean="0"/>
              <a:t>CP 3: San Benito Health Foundation (SBHF) – Rosa Vivian Fernandez</a:t>
            </a:r>
          </a:p>
          <a:p>
            <a:pPr marL="857250" lvl="1" indent="-457200"/>
            <a:r>
              <a:rPr lang="en-US" dirty="0" smtClean="0"/>
              <a:t>CP 4: Coalition of Homeless Providers aka Continuum of Care (COC) - Katherine Thoeni</a:t>
            </a:r>
          </a:p>
          <a:p>
            <a:pPr marL="857250" lvl="1" indent="-457200"/>
            <a:r>
              <a:rPr lang="en-US" dirty="0" smtClean="0"/>
              <a:t>CP 5: Youth Alliance - Diane Ortiz</a:t>
            </a:r>
          </a:p>
          <a:p>
            <a:pPr marL="857250" lvl="1" indent="-457200"/>
            <a:endParaRPr lang="en-US" dirty="0" smtClean="0"/>
          </a:p>
          <a:p>
            <a:pPr marL="857250" lvl="1" indent="-457200"/>
            <a:endParaRPr lang="en-US" dirty="0" smtClean="0"/>
          </a:p>
        </p:txBody>
      </p:sp>
      <p:pic>
        <p:nvPicPr>
          <p:cNvPr id="6" name="Picture 6" descr="S:\Whole Person Care\WPC_Logo_Tags\WPC_Logo_PtoIandW_Smal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1783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noAutofit/>
          </a:bodyPr>
          <a:lstStyle/>
          <a:p>
            <a:r>
              <a:rPr lang="en-US" sz="2800" b="1" dirty="0">
                <a:solidFill>
                  <a:srgbClr val="000000"/>
                </a:solidFill>
              </a:rPr>
              <a:t>Part II – Section </a:t>
            </a:r>
            <a:r>
              <a:rPr lang="en-US" sz="2800" b="1" dirty="0" smtClean="0">
                <a:solidFill>
                  <a:srgbClr val="000000"/>
                </a:solidFill>
              </a:rPr>
              <a:t>2:</a:t>
            </a:r>
          </a:p>
          <a:p>
            <a:endParaRPr lang="en-US" sz="1000" b="1" dirty="0">
              <a:solidFill>
                <a:srgbClr val="000000"/>
              </a:solidFill>
            </a:endParaRPr>
          </a:p>
          <a:p>
            <a:r>
              <a:rPr lang="en-US" sz="2800" b="1" dirty="0" smtClean="0">
                <a:solidFill>
                  <a:srgbClr val="000000"/>
                </a:solidFill>
              </a:rPr>
              <a:t>General Information and Target Population</a:t>
            </a:r>
            <a:endParaRPr lang="en-US" sz="2800" b="1" dirty="0">
              <a:solidFill>
                <a:srgbClr val="000000"/>
              </a:solidFill>
            </a:endParaRPr>
          </a:p>
        </p:txBody>
      </p:sp>
      <p:pic>
        <p:nvPicPr>
          <p:cNvPr id="8" name="Picture 6" descr="S:\Whole Person Care\WPC_Logo_Tags\WPC_Logo_PtoIandW_Smal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5663339"/>
            <a:ext cx="1457325" cy="1127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90626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1382</TotalTime>
  <Words>3238</Words>
  <Application>Microsoft Office PowerPoint</Application>
  <PresentationFormat>On-screen Show (4:3)</PresentationFormat>
  <Paragraphs>510</Paragraphs>
  <Slides>65</Slides>
  <Notes>29</Notes>
  <HiddenSlides>0</HiddenSlides>
  <MMClips>0</MMClips>
  <ScaleCrop>false</ScaleCrop>
  <HeadingPairs>
    <vt:vector size="4" baseType="variant">
      <vt:variant>
        <vt:lpstr>Theme</vt:lpstr>
      </vt:variant>
      <vt:variant>
        <vt:i4>1</vt:i4>
      </vt:variant>
      <vt:variant>
        <vt:lpstr>Slide Titles</vt:lpstr>
      </vt:variant>
      <vt:variant>
        <vt:i4>65</vt:i4>
      </vt:variant>
    </vt:vector>
  </HeadingPairs>
  <TitlesOfParts>
    <vt:vector size="66" baseType="lpstr">
      <vt:lpstr>Office Theme</vt:lpstr>
      <vt:lpstr>PowerPoint Presentation</vt:lpstr>
      <vt:lpstr>Part I - Background</vt:lpstr>
      <vt:lpstr>Part I - Background (continued)</vt:lpstr>
      <vt:lpstr>PowerPoint Presentation</vt:lpstr>
      <vt:lpstr>County Lead Entity</vt:lpstr>
      <vt:lpstr>County Lead Entity (continued)</vt:lpstr>
      <vt:lpstr>Participating Entities</vt:lpstr>
      <vt:lpstr>Participating Entities (continued)</vt:lpstr>
      <vt:lpstr>PowerPoint Presentation</vt:lpstr>
      <vt:lpstr>Geographic Area, Community, and Target Population Needs</vt:lpstr>
      <vt:lpstr>Vision and Structure of WPC Pilot</vt:lpstr>
      <vt:lpstr>Pilot Strategy</vt:lpstr>
      <vt:lpstr>Pilot Strategy (continued)</vt:lpstr>
      <vt:lpstr>Sustaining WPC - Goals</vt:lpstr>
      <vt:lpstr>Communication Plan</vt:lpstr>
      <vt:lpstr>WPC Leadership Committee Objectives Y1 &amp; Y2</vt:lpstr>
      <vt:lpstr>WPC Leadership Committee Objectives Y3 to Y5</vt:lpstr>
      <vt:lpstr>Target Population</vt:lpstr>
      <vt:lpstr>WPC 5-Year Projects Target Population</vt:lpstr>
      <vt:lpstr>PowerPoint Presentation</vt:lpstr>
      <vt:lpstr>Services, Interventions and Care Coordination</vt:lpstr>
      <vt:lpstr>Participant Engagement Team (PET)</vt:lpstr>
      <vt:lpstr>Participant Engagement and Outreach</vt:lpstr>
      <vt:lpstr>Participant Engagement and Outreach (continued)</vt:lpstr>
      <vt:lpstr>Participant Engagement and Outreach (continued)</vt:lpstr>
      <vt:lpstr>Comprehensive Care Coordination Team (CCCT)</vt:lpstr>
      <vt:lpstr>Comprehensive Care Coordination</vt:lpstr>
      <vt:lpstr>Comprehensive Care Coordination (continued)</vt:lpstr>
      <vt:lpstr>Housing Navigation and Supports</vt:lpstr>
      <vt:lpstr>Housing Navigation and Supports (continued)</vt:lpstr>
      <vt:lpstr>Housing Navigation and Supports (continued)</vt:lpstr>
      <vt:lpstr>Additional Services</vt:lpstr>
      <vt:lpstr>Data Sharing</vt:lpstr>
      <vt:lpstr>Data Sharing (continued)</vt:lpstr>
      <vt:lpstr>Data Sharing (continued)</vt:lpstr>
      <vt:lpstr>PowerPoint Presentation</vt:lpstr>
      <vt:lpstr>Performance Measures</vt:lpstr>
      <vt:lpstr>Performance Measures (continued)</vt:lpstr>
      <vt:lpstr>Performance Measures (continued)</vt:lpstr>
      <vt:lpstr>Performance Measures (continued)</vt:lpstr>
      <vt:lpstr>Universal Metrics</vt:lpstr>
      <vt:lpstr>Universal Metrics (continued)</vt:lpstr>
      <vt:lpstr>Variant Metrics</vt:lpstr>
      <vt:lpstr>Data Analysis, Reporting, and Quality Improvement</vt:lpstr>
      <vt:lpstr>Data Analysis, Reporting, and Quality Improvement (continued)</vt:lpstr>
      <vt:lpstr>Quality Improvement Outcome Measures</vt:lpstr>
      <vt:lpstr>Plan-Do-Study-Act (PDSA)</vt:lpstr>
      <vt:lpstr>Plan-Do-Study-Act (PDSA) (continued)</vt:lpstr>
      <vt:lpstr>Plan-Do-Study-Act (PDSA) (continued)</vt:lpstr>
      <vt:lpstr>Plan-Do-Study-Act (PDSA) (continued)</vt:lpstr>
      <vt:lpstr>Plan-Do-Study-Act (PDSA) (continued)</vt:lpstr>
      <vt:lpstr>Participant Entity Monitoring</vt:lpstr>
      <vt:lpstr>Participant Entity Monitoring (continued)</vt:lpstr>
      <vt:lpstr>Participant Entity Monitoring (continued)</vt:lpstr>
      <vt:lpstr>PowerPoint Presentation</vt:lpstr>
      <vt:lpstr>Financing Structure</vt:lpstr>
      <vt:lpstr>Administrative Infrastructure</vt:lpstr>
      <vt:lpstr>Delivery Infrastructure</vt:lpstr>
      <vt:lpstr>Incentives</vt:lpstr>
      <vt:lpstr>PMPM Bundles</vt:lpstr>
      <vt:lpstr>PMPM Bundles (continued)</vt:lpstr>
      <vt:lpstr>PMPM Bundles (continued)</vt:lpstr>
      <vt:lpstr>Fee-For-Service</vt:lpstr>
      <vt:lpstr>Pay for Outcomes</vt:lpstr>
      <vt:lpstr>Budget Summary</vt:lpstr>
    </vt:vector>
  </TitlesOfParts>
  <Company>COSB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Whole Person Care Small County Collabortive</dc:title>
  <dc:creator>Kimberly Allen</dc:creator>
  <cp:lastModifiedBy>Noemi Perez</cp:lastModifiedBy>
  <cp:revision>143</cp:revision>
  <cp:lastPrinted>2017-11-14T00:28:40Z</cp:lastPrinted>
  <dcterms:created xsi:type="dcterms:W3CDTF">2017-10-30T21:44:31Z</dcterms:created>
  <dcterms:modified xsi:type="dcterms:W3CDTF">2017-12-20T22:49:03Z</dcterms:modified>
</cp:coreProperties>
</file>